
<file path=[Content_Types].xml><?xml version="1.0" encoding="utf-8"?>
<Types xmlns="http://schemas.openxmlformats.org/package/2006/content-types">
  <Default ContentType="application/vnd.openxmlformats-officedocument.oleObject" Extension="bin"/>
  <Default ContentType="image/jpeg" Extension="jpeg"/>
  <Default ContentType="image/png" Extension="png"/>
  <Default ContentType="application/vnd.openxmlformats-package.relationships+xml" Extension="rels"/>
  <Default ContentType="application/vnd.openxmlformats-officedocument.vmlDrawing" Extension="vml"/>
  <Default ContentType="image/x-wmf" Extension="wm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67"/>
  </p:notesMasterIdLst>
  <p:sldIdLst>
    <p:sldId id="477" r:id="rId2"/>
    <p:sldId id="700" r:id="rId3"/>
    <p:sldId id="701" r:id="rId4"/>
    <p:sldId id="702" r:id="rId5"/>
    <p:sldId id="703"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7" r:id="rId19"/>
    <p:sldId id="718" r:id="rId20"/>
    <p:sldId id="719" r:id="rId21"/>
    <p:sldId id="720" r:id="rId22"/>
    <p:sldId id="721" r:id="rId23"/>
    <p:sldId id="722" r:id="rId24"/>
    <p:sldId id="723" r:id="rId25"/>
    <p:sldId id="724" r:id="rId26"/>
    <p:sldId id="725" r:id="rId27"/>
    <p:sldId id="726" r:id="rId28"/>
    <p:sldId id="727" r:id="rId29"/>
    <p:sldId id="728" r:id="rId30"/>
    <p:sldId id="729" r:id="rId31"/>
    <p:sldId id="730" r:id="rId32"/>
    <p:sldId id="731" r:id="rId33"/>
    <p:sldId id="732" r:id="rId34"/>
    <p:sldId id="733" r:id="rId35"/>
    <p:sldId id="734" r:id="rId36"/>
    <p:sldId id="735" r:id="rId37"/>
    <p:sldId id="736" r:id="rId38"/>
    <p:sldId id="737" r:id="rId39"/>
    <p:sldId id="738" r:id="rId40"/>
    <p:sldId id="739" r:id="rId41"/>
    <p:sldId id="748" r:id="rId42"/>
    <p:sldId id="749" r:id="rId43"/>
    <p:sldId id="694" r:id="rId44"/>
    <p:sldId id="695" r:id="rId45"/>
    <p:sldId id="696" r:id="rId46"/>
    <p:sldId id="697" r:id="rId47"/>
    <p:sldId id="753" r:id="rId48"/>
    <p:sldId id="698" r:id="rId49"/>
    <p:sldId id="750" r:id="rId50"/>
    <p:sldId id="743" r:id="rId51"/>
    <p:sldId id="744" r:id="rId52"/>
    <p:sldId id="745" r:id="rId53"/>
    <p:sldId id="746" r:id="rId54"/>
    <p:sldId id="741" r:id="rId55"/>
    <p:sldId id="754" r:id="rId56"/>
    <p:sldId id="755" r:id="rId57"/>
    <p:sldId id="756" r:id="rId58"/>
    <p:sldId id="757" r:id="rId59"/>
    <p:sldId id="758" r:id="rId60"/>
    <p:sldId id="742" r:id="rId61"/>
    <p:sldId id="759" r:id="rId62"/>
    <p:sldId id="699" r:id="rId63"/>
    <p:sldId id="614" r:id="rId64"/>
    <p:sldId id="624" r:id="rId65"/>
    <p:sldId id="616"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38"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788CBB-CEDD-4CEA-9FEA-37459371535F}" type="datetimeFigureOut">
              <a:rPr lang="en-IN" smtClean="0"/>
              <a:t>29-06-2023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6013DF-AE89-44BA-9667-20A12D4C07DD}" type="slidenum">
              <a:rPr lang="en-IN" smtClean="0"/>
              <a:t>‹#›</a:t>
            </a:fld>
            <a:endParaRPr lang="en-IN"/>
          </a:p>
        </p:txBody>
      </p:sp>
    </p:spTree>
    <p:extLst>
      <p:ext uri="{BB962C8B-B14F-4D97-AF65-F5344CB8AC3E}">
        <p14:creationId xmlns:p14="http://schemas.microsoft.com/office/powerpoint/2010/main" val="266553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04F621-BF53-4D08-8CA0-F6A93CDAAB8A}"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4F621-BF53-4D08-8CA0-F6A93CDAAB8A}"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4F621-BF53-4D08-8CA0-F6A93CDAAB8A}"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4F621-BF53-4D08-8CA0-F6A93CDAAB8A}"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04F621-BF53-4D08-8CA0-F6A93CDAAB8A}" type="datetimeFigureOut">
              <a:rPr lang="en-IN" smtClean="0"/>
              <a:t>29-06-2023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04F621-BF53-4D08-8CA0-F6A93CDAAB8A}" type="datetimeFigureOut">
              <a:rPr lang="en-IN" smtClean="0"/>
              <a:t>29-06-2023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04F621-BF53-4D08-8CA0-F6A93CDAAB8A}" type="datetimeFigureOut">
              <a:rPr lang="en-IN" smtClean="0"/>
              <a:t>29-06-2023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04F621-BF53-4D08-8CA0-F6A93CDAAB8A}" type="datetimeFigureOut">
              <a:rPr lang="en-IN" smtClean="0"/>
              <a:t>29-06-2023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4F621-BF53-4D08-8CA0-F6A93CDAAB8A}" type="datetimeFigureOut">
              <a:rPr lang="en-IN" smtClean="0"/>
              <a:t>29-06-2023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04F621-BF53-4D08-8CA0-F6A93CDAAB8A}" type="datetimeFigureOut">
              <a:rPr lang="en-IN" smtClean="0"/>
              <a:t>29-06-2023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7E85CA-4B98-41F2-8B34-0702C1A6772A}"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0E04F621-BF53-4D08-8CA0-F6A93CDAAB8A}" type="datetimeFigureOut">
              <a:rPr lang="en-IN" smtClean="0"/>
              <a:t>29-06-2023</a:t>
            </a:fld>
            <a:endParaRPr lang="en-IN"/>
          </a:p>
        </p:txBody>
      </p:sp>
      <p:sp>
        <p:nvSpPr>
          <p:cNvPr id="9" name="Slide Number Placeholder 8"/>
          <p:cNvSpPr>
            <a:spLocks noGrp="1"/>
          </p:cNvSpPr>
          <p:nvPr>
            <p:ph type="sldNum" sz="quarter" idx="11"/>
          </p:nvPr>
        </p:nvSpPr>
        <p:spPr/>
        <p:txBody>
          <a:bodyPr/>
          <a:lstStyle/>
          <a:p>
            <a:fld id="{387E85CA-4B98-41F2-8B34-0702C1A6772A}"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87E85CA-4B98-41F2-8B34-0702C1A6772A}"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E04F621-BF53-4D08-8CA0-F6A93CDAAB8A}" type="datetimeFigureOut">
              <a:rPr lang="en-IN" smtClean="0"/>
              <a:t>29-06-2023</a:t>
            </a:fld>
            <a:endParaRPr lang="en-IN"/>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arget="../media/image9.jpeg" Type="http://schemas.openxmlformats.org/officeDocument/2006/relationships/image"/><Relationship Id="rId1" Target="../slideLayouts/slideLayout2.xml" Type="http://schemas.openxmlformats.org/officeDocument/2006/relationships/slideLayout"/></Relationships>
</file>

<file path=ppt/slides/_rels/slide11.xml.rels><?xml version="1.0" encoding="UTF-8" standalone="yes" ?><Relationships xmlns="http://schemas.openxmlformats.org/package/2006/relationships"><Relationship Id="rId2" Target="../media/image10.jpeg" Type="http://schemas.openxmlformats.org/officeDocument/2006/relationships/image"/><Relationship Id="rId1" Target="../slideLayouts/slideLayout2.xml" Type="http://schemas.openxmlformats.org/officeDocument/2006/relationships/slideLayout"/></Relationships>
</file>

<file path=ppt/slides/_rels/slide12.xml.rels><?xml version="1.0" encoding="UTF-8" standalone="yes" ?><Relationships xmlns="http://schemas.openxmlformats.org/package/2006/relationships"><Relationship Id="rId2" Target="../media/image11.jpe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2" Target="../media/image12.jpeg" Type="http://schemas.openxmlformats.org/officeDocument/2006/relationships/image"/><Relationship Id="rId1" Target="../slideLayouts/slideLayout2.xml" Type="http://schemas.openxmlformats.org/officeDocument/2006/relationships/slideLayout"/></Relationships>
</file>

<file path=ppt/slides/_rels/slide14.xml.rels><?xml version="1.0" encoding="UTF-8" standalone="yes" ?><Relationships xmlns="http://schemas.openxmlformats.org/package/2006/relationships"><Relationship Id="rId2" Target="../media/image13.jpeg" Type="http://schemas.openxmlformats.org/officeDocument/2006/relationships/image"/><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arget="../media/image15.jpeg" Type="http://schemas.openxmlformats.org/officeDocument/2006/relationships/image"/><Relationship Id="rId1" Target="../slideLayouts/slideLayout2.xml" Type="http://schemas.openxmlformats.org/officeDocument/2006/relationships/slideLayout"/></Relationships>
</file>

<file path=ppt/slides/_rels/slide18.xml.rels><?xml version="1.0" encoding="UTF-8" standalone="yes" ?><Relationships xmlns="http://schemas.openxmlformats.org/package/2006/relationships"><Relationship Id="rId2" Target="../media/image16.jpeg" Type="http://schemas.openxmlformats.org/officeDocument/2006/relationships/imag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2" Target="../media/image17.jpe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arget="../media/image18.jpe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2" Target="../media/image19.jpe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2" Target="../media/image20.jpeg" Type="http://schemas.openxmlformats.org/officeDocument/2006/relationships/imag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2" Target="../media/image21.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2" Target="../media/image22.jpe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2" Target="../media/image23.jpe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2" Target="../media/image24.jpe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2" Target="../media/image25.jpeg" Type="http://schemas.openxmlformats.org/officeDocument/2006/relationships/imag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2" Target="../media/image26.jpeg" Type="http://schemas.openxmlformats.org/officeDocument/2006/relationships/image"/><Relationship Id="rId1" Target="../slideLayouts/slideLayout2.xml" Type="http://schemas.openxmlformats.org/officeDocument/2006/relationships/slideLayout"/></Relationships>
</file>

<file path=ppt/slides/_rels/slide29.xml.rels><?xml version="1.0" encoding="UTF-8" standalone="yes" ?><Relationships xmlns="http://schemas.openxmlformats.org/package/2006/relationships"><Relationship Id="rId2" Target="../media/image27.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2" Target="../media/image2.jpeg" Type="http://schemas.openxmlformats.org/officeDocument/2006/relationships/image"/><Relationship Id="rId1" Target="../slideLayouts/slideLayout2.xml" Type="http://schemas.openxmlformats.org/officeDocument/2006/relationships/slideLayout"/></Relationships>
</file>

<file path=ppt/slides/_rels/slide30.xml.rels><?xml version="1.0" encoding="UTF-8" standalone="yes" ?><Relationships xmlns="http://schemas.openxmlformats.org/package/2006/relationships"><Relationship Id="rId2" Target="../media/image28.jpeg" Type="http://schemas.openxmlformats.org/officeDocument/2006/relationships/image"/><Relationship Id="rId1" Target="../slideLayouts/slideLayout2.xml" Type="http://schemas.openxmlformats.org/officeDocument/2006/relationships/slideLayout"/></Relationships>
</file>

<file path=ppt/slides/_rels/slide31.xml.rels><?xml version="1.0" encoding="UTF-8" standalone="yes" ?><Relationships xmlns="http://schemas.openxmlformats.org/package/2006/relationships"><Relationship Id="rId2" Target="../media/image29.jpeg" Type="http://schemas.openxmlformats.org/officeDocument/2006/relationships/image"/><Relationship Id="rId1" Target="../slideLayouts/slideLayout2.xml" Type="http://schemas.openxmlformats.org/officeDocument/2006/relationships/slideLayout"/></Relationships>
</file>

<file path=ppt/slides/_rels/slide32.xml.rels><?xml version="1.0" encoding="UTF-8" standalone="yes" ?><Relationships xmlns="http://schemas.openxmlformats.org/package/2006/relationships"><Relationship Id="rId2" Target="../media/image30.jpeg" Type="http://schemas.openxmlformats.org/officeDocument/2006/relationships/image"/><Relationship Id="rId1" Target="../slideLayouts/slideLayout2.xml" Type="http://schemas.openxmlformats.org/officeDocument/2006/relationships/slideLayout"/></Relationships>
</file>

<file path=ppt/slides/_rels/slide33.xml.rels><?xml version="1.0" encoding="UTF-8" standalone="yes" ?><Relationships xmlns="http://schemas.openxmlformats.org/package/2006/relationships"><Relationship Id="rId2" Target="../media/image31.jpeg" Type="http://schemas.openxmlformats.org/officeDocument/2006/relationships/image"/><Relationship Id="rId1" Target="../slideLayouts/slideLayout2.xml" Type="http://schemas.openxmlformats.org/officeDocument/2006/relationships/slideLayout"/></Relationships>
</file>

<file path=ppt/slides/_rels/slide34.xml.rels><?xml version="1.0" encoding="UTF-8" standalone="yes" ?><Relationships xmlns="http://schemas.openxmlformats.org/package/2006/relationships"><Relationship Id="rId2" Target="../media/image32.jpeg" Type="http://schemas.openxmlformats.org/officeDocument/2006/relationships/image"/><Relationship Id="rId1" Target="../slideLayouts/slideLayout2.xml" Type="http://schemas.openxmlformats.org/officeDocument/2006/relationships/slideLayout"/></Relationships>
</file>

<file path=ppt/slides/_rels/slide35.xml.rels><?xml version="1.0" encoding="UTF-8" standalone="yes" ?><Relationships xmlns="http://schemas.openxmlformats.org/package/2006/relationships"><Relationship Id="rId2" Target="../media/image33.jpeg" Type="http://schemas.openxmlformats.org/officeDocument/2006/relationships/image"/><Relationship Id="rId1" Target="../slideLayouts/slideLayout2.xml" Type="http://schemas.openxmlformats.org/officeDocument/2006/relationships/slideLayout"/></Relationships>
</file>

<file path=ppt/slides/_rels/slide36.xml.rels><?xml version="1.0" encoding="UTF-8" standalone="yes" ?><Relationships xmlns="http://schemas.openxmlformats.org/package/2006/relationships"><Relationship Id="rId2" Target="../media/image34.jpeg" Type="http://schemas.openxmlformats.org/officeDocument/2006/relationships/image"/><Relationship Id="rId1" Target="../slideLayouts/slideLayout2.xml" Type="http://schemas.openxmlformats.org/officeDocument/2006/relationships/slideLayout"/></Relationships>
</file>

<file path=ppt/slides/_rels/slide37.xml.rels><?xml version="1.0" encoding="UTF-8" standalone="yes" ?><Relationships xmlns="http://schemas.openxmlformats.org/package/2006/relationships"><Relationship Id="rId2" Target="../media/image35.jpeg" Type="http://schemas.openxmlformats.org/officeDocument/2006/relationships/image"/><Relationship Id="rId1" Target="../slideLayouts/slideLayout2.xml" Type="http://schemas.openxmlformats.org/officeDocument/2006/relationships/slideLayout"/></Relationships>
</file>

<file path=ppt/slides/_rels/slide38.xml.rels><?xml version="1.0" encoding="UTF-8" standalone="yes" ?><Relationships xmlns="http://schemas.openxmlformats.org/package/2006/relationships"><Relationship Id="rId2" Target="../media/image36.jpe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2" Target="../media/image37.jpe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2" Target="../media/image3.jpeg" Type="http://schemas.openxmlformats.org/officeDocument/2006/relationships/image"/><Relationship Id="rId1" Target="../slideLayouts/slideLayout2.xml" Type="http://schemas.openxmlformats.org/officeDocument/2006/relationships/slideLayout"/></Relationships>
</file>

<file path=ppt/slides/_rels/slide40.xml.rels><?xml version="1.0" encoding="UTF-8" standalone="yes" ?><Relationships xmlns="http://schemas.openxmlformats.org/package/2006/relationships"><Relationship Id="rId3" Target="../media/image39.jpeg" Type="http://schemas.openxmlformats.org/officeDocument/2006/relationships/image"/><Relationship Id="rId2" Target="../media/image38.jpeg" Type="http://schemas.openxmlformats.org/officeDocument/2006/relationships/image"/><Relationship Id="rId1" Target="../slideLayouts/slideLayout2.xml" Type="http://schemas.openxmlformats.org/officeDocument/2006/relationships/slideLayout"/></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arget="../media/image40.png" Type="http://schemas.openxmlformats.org/officeDocument/2006/relationships/image"/><Relationship Id="rId2" Target="../slideLayouts/slideLayout2.xml" Type="http://schemas.openxmlformats.org/officeDocument/2006/relationships/slideLayout"/><Relationship Id="rId4" Target="../media/image40.png" Type="http://schemas.openxmlformats.org/officeDocument/2006/relationships/image"/></Relationships>
</file>

<file path=ppt/slides/_rels/slide47.xml.rels><?xml version="1.0" encoding="UTF-8" standalone="yes" ?><Relationships xmlns="http://schemas.openxmlformats.org/package/2006/relationships"><Relationship Id="rId3" Target="../media/image41.png" Type="http://schemas.openxmlformats.org/officeDocument/2006/relationships/image"/><Relationship Id="rId2" Target="../slideLayouts/slideLayout2.xml" Type="http://schemas.openxmlformats.org/officeDocument/2006/relationships/slideLayout"/><Relationship Id="rId4" Target="../media/image41.png" Type="http://schemas.openxmlformats.org/officeDocument/2006/relationships/image"/></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arget="../media/image4.jpeg" Type="http://schemas.openxmlformats.org/officeDocument/2006/relationships/image"/><Relationship Id="rId1" Target="../slideLayouts/slideLayout2.xml" Type="http://schemas.openxmlformats.org/officeDocument/2006/relationships/slideLayout"/></Relationships>
</file>

<file path=ppt/slides/_rels/slide50.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arget="../media/image43.jpeg" Type="http://schemas.openxmlformats.org/officeDocument/2006/relationships/image"/><Relationship Id="rId1" Target="../slideLayouts/slideLayout2.xml" Type="http://schemas.openxmlformats.org/officeDocument/2006/relationships/slideLayout"/></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arget="../media/image5.jpeg" Type="http://schemas.openxmlformats.org/officeDocument/2006/relationships/image"/><Relationship Id="rId1" Target="../slideLayouts/slideLayout2.xml" Type="http://schemas.openxmlformats.org/officeDocument/2006/relationships/slideLayout"/></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arget="../media/image6.jpe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7.jpeg" Type="http://schemas.openxmlformats.org/officeDocument/2006/relationships/image"/><Relationship Id="rId1" Target="../slideLayouts/slideLayout2.xml" Type="http://schemas.openxmlformats.org/officeDocument/2006/relationships/slideLayout"/></Relationships>
</file>

<file path=ppt/slides/_rels/slide9.xml.rels><?xml version="1.0" encoding="UTF-8" standalone="yes" ?><Relationships xmlns="http://schemas.openxmlformats.org/package/2006/relationships"><Relationship Id="rId2" Target="../media/image8.jpeg" Type="http://schemas.openxmlformats.org/officeDocument/2006/relationships/image"/><Relationship Id="rId1" Target="../slideLayouts/slideLayout2.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07504" y="146850"/>
            <a:ext cx="8712968" cy="65945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endParaRPr lang="en-IN" sz="2000" b="1" dirty="0">
              <a:solidFill>
                <a:srgbClr val="C00000"/>
              </a:solidFill>
            </a:endParaRPr>
          </a:p>
        </p:txBody>
      </p:sp>
      <p:sp>
        <p:nvSpPr>
          <p:cNvPr id="9" name="AutoShape 2" descr="Welcome to M S Ramaiah Institute of Technology (MSRIT) Online Resul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Welcome to M S Ramaiah Institute of Technology (MSRIT) Online Resul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2"/>
          <p:cNvSpPr>
            <a:spLocks noChangeArrowheads="1"/>
          </p:cNvSpPr>
          <p:nvPr/>
        </p:nvSpPr>
        <p:spPr bwMode="auto">
          <a:xfrm>
            <a:off x="0" y="-467280"/>
            <a:ext cx="8460432"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344488" algn="l"/>
              </a:tabLst>
            </a:pPr>
            <a:endParaRPr kumimoji="0" lang="en-US" sz="3600" b="1" i="0" u="none" strike="noStrike" cap="none" normalizeH="0" baseline="0" dirty="0">
              <a:ln>
                <a:noFill/>
              </a:ln>
              <a:solidFill>
                <a:srgbClr val="0E101A"/>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sz="3600" b="1" i="0" u="none" strike="noStrike" cap="none" normalizeH="0" baseline="0" dirty="0">
                <a:ln>
                  <a:noFill/>
                </a:ln>
                <a:solidFill>
                  <a:srgbClr val="0E101A"/>
                </a:solidFill>
                <a:effectLst/>
                <a:latin typeface="Arial" pitchFamily="34" charset="0"/>
                <a:ea typeface="Verdana" pitchFamily="34" charset="0"/>
                <a:cs typeface="Arial" pitchFamily="34" charset="0"/>
              </a:rPr>
              <a:t>UNIT II</a:t>
            </a:r>
            <a:endParaRPr kumimoji="0" lang="en-US" b="0" i="0" u="none" strike="noStrike" cap="none" normalizeH="0" baseline="0" dirty="0">
              <a:ln>
                <a:noFill/>
              </a:ln>
              <a:solidFill>
                <a:schemeClr val="tx1"/>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sz="3600" b="1" i="0" u="none" strike="noStrike" cap="none" normalizeH="0" baseline="0" dirty="0">
                <a:ln>
                  <a:noFill/>
                </a:ln>
                <a:solidFill>
                  <a:srgbClr val="0E101A"/>
                </a:solidFill>
                <a:effectLst/>
                <a:latin typeface="Arial" pitchFamily="34" charset="0"/>
                <a:ea typeface="Verdana" pitchFamily="34" charset="0"/>
                <a:cs typeface="Arial" pitchFamily="34" charset="0"/>
              </a:rPr>
              <a:t>Nature</a:t>
            </a:r>
            <a:r>
              <a:rPr kumimoji="0" lang="en-US" sz="3600" b="1" i="0" u="none" strike="noStrike" cap="none" normalizeH="0" dirty="0">
                <a:ln>
                  <a:noFill/>
                </a:ln>
                <a:solidFill>
                  <a:srgbClr val="0E101A"/>
                </a:solidFill>
                <a:effectLst/>
                <a:latin typeface="Arial" pitchFamily="34" charset="0"/>
                <a:ea typeface="Verdana" pitchFamily="34" charset="0"/>
                <a:cs typeface="Arial" pitchFamily="34" charset="0"/>
              </a:rPr>
              <a:t> and style of Sensible writing</a:t>
            </a: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endParaRPr lang="en-US" sz="3600" b="1" baseline="0" dirty="0">
              <a:solidFill>
                <a:srgbClr val="0E101A"/>
              </a:solidFill>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endParaRPr kumimoji="0" lang="en-US" b="0" i="0" u="none" strike="noStrike" cap="none" normalizeH="0" baseline="0" dirty="0">
              <a:ln>
                <a:noFill/>
              </a:ln>
              <a:solidFill>
                <a:schemeClr val="tx1"/>
              </a:solidFill>
              <a:effectLst/>
              <a:latin typeface="Arial" pitchFamily="34" charset="0"/>
              <a:ea typeface="Verdana" pitchFamily="34" charset="0"/>
              <a:cs typeface="Arial"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baseline="0" dirty="0">
                <a:ln>
                  <a:noFill/>
                </a:ln>
                <a:solidFill>
                  <a:srgbClr val="0E101A"/>
                </a:solidFill>
                <a:effectLst/>
                <a:latin typeface="Arial" pitchFamily="34" charset="0"/>
                <a:ea typeface="Verdana" pitchFamily="34" charset="0"/>
                <a:cs typeface="Arial" pitchFamily="34" charset="0"/>
              </a:rPr>
              <a:t>Principles of Formal writing</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baseline="0" dirty="0">
                <a:ln>
                  <a:noFill/>
                </a:ln>
                <a:solidFill>
                  <a:srgbClr val="0E101A"/>
                </a:solidFill>
                <a:effectLst/>
                <a:latin typeface="Arial" pitchFamily="34" charset="0"/>
                <a:ea typeface="Verdana" pitchFamily="34" charset="0"/>
                <a:cs typeface="Arial" pitchFamily="34" charset="0"/>
              </a:rPr>
              <a:t>Building introduction, key points and conclusion</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baseline="0" dirty="0">
                <a:ln>
                  <a:noFill/>
                </a:ln>
                <a:solidFill>
                  <a:srgbClr val="0E101A"/>
                </a:solidFill>
                <a:effectLst/>
                <a:latin typeface="Arial" pitchFamily="34" charset="0"/>
                <a:ea typeface="Verdana" pitchFamily="34" charset="0"/>
                <a:cs typeface="Arial" pitchFamily="34" charset="0"/>
              </a:rPr>
              <a:t>Importance of proper Punctuation</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dirty="0">
                <a:ln>
                  <a:noFill/>
                </a:ln>
                <a:solidFill>
                  <a:srgbClr val="0E101A"/>
                </a:solidFill>
                <a:effectLst/>
                <a:latin typeface="Arial" pitchFamily="34" charset="0"/>
                <a:ea typeface="Verdana" pitchFamily="34" charset="0"/>
                <a:cs typeface="Arial" pitchFamily="34" charset="0"/>
              </a:rPr>
              <a:t>Usages of connectives </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lang="en-US" sz="3600" dirty="0">
                <a:solidFill>
                  <a:srgbClr val="0E101A"/>
                </a:solidFill>
                <a:latin typeface="Arial" pitchFamily="34" charset="0"/>
                <a:ea typeface="Verdana" pitchFamily="34" charset="0"/>
                <a:cs typeface="Arial" pitchFamily="34" charset="0"/>
              </a:rPr>
              <a:t>P</a:t>
            </a:r>
            <a:r>
              <a:rPr kumimoji="0" lang="en-US" sz="3600" b="0" i="0" u="none" strike="noStrike" cap="none" normalizeH="0" dirty="0">
                <a:ln>
                  <a:noFill/>
                </a:ln>
                <a:solidFill>
                  <a:srgbClr val="0E101A"/>
                </a:solidFill>
                <a:effectLst/>
                <a:latin typeface="Arial" pitchFamily="34" charset="0"/>
                <a:ea typeface="Verdana" pitchFamily="34" charset="0"/>
                <a:cs typeface="Arial" pitchFamily="34" charset="0"/>
              </a:rPr>
              <a:t>recise writing</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dirty="0">
                <a:ln>
                  <a:noFill/>
                </a:ln>
                <a:solidFill>
                  <a:srgbClr val="0E101A"/>
                </a:solidFill>
                <a:effectLst/>
                <a:latin typeface="Arial" pitchFamily="34" charset="0"/>
                <a:ea typeface="Verdana" pitchFamily="34" charset="0"/>
                <a:cs typeface="Arial" pitchFamily="34" charset="0"/>
              </a:rPr>
              <a:t>Essay writing</a:t>
            </a:r>
          </a:p>
          <a:p>
            <a:pPr marL="457200" marR="0" lvl="0" indent="-457200" algn="just" defTabSz="914400" rtl="0" eaLnBrk="0" fontAlgn="base" latinLnBrk="0" hangingPunct="0">
              <a:lnSpc>
                <a:spcPct val="100000"/>
              </a:lnSpc>
              <a:spcBef>
                <a:spcPct val="0"/>
              </a:spcBef>
              <a:spcAft>
                <a:spcPct val="0"/>
              </a:spcAft>
              <a:buClrTx/>
              <a:buSzTx/>
              <a:buFont typeface="Arial" pitchFamily="34" charset="0"/>
              <a:buChar char="•"/>
              <a:tabLst>
                <a:tab pos="344488" algn="l"/>
              </a:tabLst>
            </a:pPr>
            <a:r>
              <a:rPr kumimoji="0" lang="en-US" sz="3600" b="0" i="0" u="none" strike="noStrike" cap="none" normalizeH="0" dirty="0">
                <a:ln>
                  <a:noFill/>
                </a:ln>
                <a:solidFill>
                  <a:srgbClr val="0E101A"/>
                </a:solidFill>
                <a:effectLst/>
                <a:latin typeface="Arial" pitchFamily="34" charset="0"/>
                <a:ea typeface="Verdana" pitchFamily="34" charset="0"/>
                <a:cs typeface="Arial" pitchFamily="34" charset="0"/>
              </a:rPr>
              <a:t>Words commonly confused/ misused</a:t>
            </a:r>
            <a:endParaRPr kumimoji="0" lang="en-US" b="0" i="0" u="none" strike="noStrike" cap="none" normalizeH="0" baseline="0" dirty="0">
              <a:ln>
                <a:noFill/>
              </a:ln>
              <a:solidFill>
                <a:schemeClr val="tx1"/>
              </a:solidFill>
              <a:effectLst/>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30320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 y="0"/>
            <a:ext cx="845970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374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 y="0"/>
            <a:ext cx="845970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316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46"/>
            <a:ext cx="8460432" cy="686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50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03"/>
            <a:ext cx="8460432" cy="6880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44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0" y="0"/>
            <a:ext cx="835819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5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006080"/>
            <a:ext cx="7620000" cy="1143000"/>
          </a:xfrm>
        </p:spPr>
        <p:txBody>
          <a:bodyPr/>
          <a:lstStyle/>
          <a:p>
            <a:pPr lvl="0" algn="ctr"/>
            <a:r>
              <a:rPr lang="en-US" sz="8000" b="1" dirty="0">
                <a:solidFill>
                  <a:srgbClr val="0E101A"/>
                </a:solidFill>
                <a:latin typeface="Arial" pitchFamily="34" charset="0"/>
                <a:ea typeface="Verdana" pitchFamily="34" charset="0"/>
                <a:cs typeface="Arial" pitchFamily="34" charset="0"/>
              </a:rPr>
              <a:t>Importance of proper Punctuation</a:t>
            </a:r>
            <a:br>
              <a:rPr lang="en-US" sz="8000" b="1" dirty="0">
                <a:solidFill>
                  <a:srgbClr val="0E101A"/>
                </a:solidFill>
                <a:latin typeface="Arial" pitchFamily="34" charset="0"/>
                <a:ea typeface="Verdana" pitchFamily="34" charset="0"/>
                <a:cs typeface="Arial" pitchFamily="34" charset="0"/>
              </a:rPr>
            </a:br>
            <a:endParaRPr lang="en-IN" sz="7200" b="1" dirty="0"/>
          </a:p>
        </p:txBody>
      </p:sp>
    </p:spTree>
    <p:extLst>
      <p:ext uri="{BB962C8B-B14F-4D97-AF65-F5344CB8AC3E}">
        <p14:creationId xmlns:p14="http://schemas.microsoft.com/office/powerpoint/2010/main" val="243949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76" y="0"/>
            <a:ext cx="82913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95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46043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122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7240"/>
            <a:ext cx="8496944" cy="684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79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2" y="117595"/>
            <a:ext cx="8278234" cy="674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35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996952"/>
            <a:ext cx="7620000" cy="1143000"/>
          </a:xfrm>
        </p:spPr>
        <p:txBody>
          <a:bodyPr/>
          <a:lstStyle/>
          <a:p>
            <a:pPr lvl="0"/>
            <a:r>
              <a:rPr lang="en-US" sz="4800" dirty="0">
                <a:solidFill>
                  <a:srgbClr val="0E101A"/>
                </a:solidFill>
                <a:latin typeface="Arial" pitchFamily="34" charset="0"/>
                <a:ea typeface="Verdana" pitchFamily="34" charset="0"/>
                <a:cs typeface="Arial" pitchFamily="34" charset="0"/>
              </a:rPr>
              <a:t>Principles of Formal writing</a:t>
            </a:r>
            <a:br>
              <a:rPr lang="en-US" sz="4800" dirty="0">
                <a:solidFill>
                  <a:srgbClr val="0E101A"/>
                </a:solidFill>
                <a:latin typeface="Arial" pitchFamily="34" charset="0"/>
                <a:ea typeface="Verdana" pitchFamily="34" charset="0"/>
                <a:cs typeface="Arial" pitchFamily="34" charset="0"/>
              </a:rPr>
            </a:br>
            <a:endParaRPr lang="en-IN" dirty="0"/>
          </a:p>
        </p:txBody>
      </p:sp>
    </p:spTree>
    <p:extLst>
      <p:ext uri="{BB962C8B-B14F-4D97-AF65-F5344CB8AC3E}">
        <p14:creationId xmlns:p14="http://schemas.microsoft.com/office/powerpoint/2010/main" val="261706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38842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74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418"/>
            <a:ext cx="8532440" cy="684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3528" y="6381328"/>
            <a:ext cx="6408712"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00464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92" y="0"/>
            <a:ext cx="845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16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388424"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85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32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337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99392"/>
            <a:ext cx="8640960"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8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44624"/>
            <a:ext cx="8280920" cy="6870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225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67645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49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78" y="0"/>
            <a:ext cx="835764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16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32440" cy="687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19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7601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0"/>
            <a:ext cx="8316416" cy="677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620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46043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6557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2" y="0"/>
            <a:ext cx="833198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80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38842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77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0444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2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3244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5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53243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687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56393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353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6043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4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6043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50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624"/>
            <a:ext cx="8460432"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028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32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3917"/>
            <a:ext cx="8352928" cy="689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38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16632"/>
            <a:ext cx="8136904" cy="6093976"/>
          </a:xfrm>
          <a:prstGeom prst="rect">
            <a:avLst/>
          </a:prstGeom>
        </p:spPr>
        <p:txBody>
          <a:bodyPr wrap="square">
            <a:spAutoFit/>
          </a:bodyPr>
          <a:lstStyle/>
          <a:p>
            <a:pPr algn="ctr"/>
            <a:r>
              <a:rPr lang="en-IN" sz="2600" b="1" dirty="0"/>
              <a:t>Use appropriate punctuation marks in the following sentences.</a:t>
            </a:r>
            <a:endParaRPr lang="en-IN" sz="2600" dirty="0"/>
          </a:p>
          <a:p>
            <a:r>
              <a:rPr lang="en-IN" sz="2600" b="1" dirty="0"/>
              <a:t>1. We had a great time in France  the kids really enjoyed it</a:t>
            </a:r>
            <a:br>
              <a:rPr lang="en-IN" sz="2600" b="1" dirty="0"/>
            </a:br>
            <a:r>
              <a:rPr lang="en-IN" sz="2600" b="1" dirty="0"/>
              <a:t>2. Some people work best in the mornings others do better in the evenings</a:t>
            </a:r>
            <a:br>
              <a:rPr lang="en-IN" sz="2600" b="1" dirty="0"/>
            </a:br>
            <a:r>
              <a:rPr lang="en-IN" sz="2600" b="1" dirty="0"/>
              <a:t>3. What are you doing next weekend</a:t>
            </a:r>
            <a:br>
              <a:rPr lang="en-IN" sz="2600" b="1" dirty="0"/>
            </a:br>
            <a:r>
              <a:rPr lang="en-IN" sz="2600" b="1" dirty="0"/>
              <a:t>4. Mother had to go into hospital she had heart problems</a:t>
            </a:r>
            <a:br>
              <a:rPr lang="en-IN" sz="2600" b="1" dirty="0"/>
            </a:br>
            <a:r>
              <a:rPr lang="en-IN" sz="2600" b="1" dirty="0"/>
              <a:t>5. Did you understand why I was upset</a:t>
            </a:r>
            <a:br>
              <a:rPr lang="en-IN" sz="2600" b="1" dirty="0"/>
            </a:br>
            <a:r>
              <a:rPr lang="en-IN" sz="2600" b="1" dirty="0"/>
              <a:t>6. It is a fine idea let us hope that it is going to work</a:t>
            </a:r>
            <a:br>
              <a:rPr lang="en-IN" sz="2600" b="1" dirty="0"/>
            </a:br>
            <a:r>
              <a:rPr lang="en-IN" sz="2600" b="1" dirty="0"/>
              <a:t>7. We will be arriving on Monday morning  at least I think so</a:t>
            </a:r>
            <a:br>
              <a:rPr lang="en-IN" sz="2600" b="1" dirty="0"/>
            </a:br>
            <a:r>
              <a:rPr lang="en-IN" sz="2600" b="1" dirty="0"/>
              <a:t>8. A textbook can be a wall between teacher and class</a:t>
            </a:r>
            <a:br>
              <a:rPr lang="en-IN" sz="2600" b="1" dirty="0"/>
            </a:br>
            <a:r>
              <a:rPr lang="en-IN" sz="2600" b="1" dirty="0"/>
              <a:t>9. The girls father sat in a corner</a:t>
            </a:r>
            <a:br>
              <a:rPr lang="en-IN" sz="2600" b="1" dirty="0"/>
            </a:br>
            <a:r>
              <a:rPr lang="en-IN" sz="2600" b="1" dirty="0"/>
              <a:t>10. In the words of </a:t>
            </a:r>
            <a:r>
              <a:rPr lang="en-IN" sz="2600" b="1" dirty="0" err="1"/>
              <a:t>Murphys</a:t>
            </a:r>
            <a:r>
              <a:rPr lang="en-IN" sz="2600" b="1" dirty="0"/>
              <a:t> Law Anything that can go wrong will go wrong</a:t>
            </a:r>
          </a:p>
        </p:txBody>
      </p:sp>
    </p:spTree>
    <p:extLst>
      <p:ext uri="{BB962C8B-B14F-4D97-AF65-F5344CB8AC3E}">
        <p14:creationId xmlns:p14="http://schemas.microsoft.com/office/powerpoint/2010/main" val="978166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16632"/>
            <a:ext cx="8208912" cy="5693866"/>
          </a:xfrm>
          <a:prstGeom prst="rect">
            <a:avLst/>
          </a:prstGeom>
        </p:spPr>
        <p:txBody>
          <a:bodyPr wrap="square">
            <a:spAutoFit/>
          </a:bodyPr>
          <a:lstStyle/>
          <a:p>
            <a:r>
              <a:rPr lang="en-IN" sz="2600" b="1" dirty="0"/>
              <a:t>Answers</a:t>
            </a:r>
            <a:endParaRPr lang="en-IN" sz="2600" dirty="0"/>
          </a:p>
          <a:p>
            <a:r>
              <a:rPr lang="en-IN" sz="2600" dirty="0"/>
              <a:t>1. We had a great time in France – the kids really enjoyed it.</a:t>
            </a:r>
            <a:br>
              <a:rPr lang="en-IN" sz="2600" dirty="0"/>
            </a:br>
            <a:r>
              <a:rPr lang="en-IN" sz="2600" dirty="0"/>
              <a:t>2. Some people work best in the mornings; others do better in the evenings.</a:t>
            </a:r>
            <a:br>
              <a:rPr lang="en-IN" sz="2600" dirty="0"/>
            </a:br>
            <a:r>
              <a:rPr lang="en-IN" sz="2600" dirty="0"/>
              <a:t>3. What are you doing next weekend?</a:t>
            </a:r>
            <a:br>
              <a:rPr lang="en-IN" sz="2600" dirty="0"/>
            </a:br>
            <a:r>
              <a:rPr lang="en-IN" sz="2600" dirty="0"/>
              <a:t>4. Mother had to go into hospital: she had heart problems.</a:t>
            </a:r>
            <a:br>
              <a:rPr lang="en-IN" sz="2600" dirty="0"/>
            </a:br>
            <a:r>
              <a:rPr lang="en-IN" sz="2600" dirty="0"/>
              <a:t>5. Did you understand why I was upset?</a:t>
            </a:r>
            <a:br>
              <a:rPr lang="en-IN" sz="2600" dirty="0"/>
            </a:br>
            <a:r>
              <a:rPr lang="en-IN" sz="2600" dirty="0"/>
              <a:t>6. It is a fine idea; let us hope that it is going to work.</a:t>
            </a:r>
            <a:br>
              <a:rPr lang="en-IN" sz="2600" dirty="0"/>
            </a:br>
            <a:r>
              <a:rPr lang="en-IN" sz="2600" dirty="0"/>
              <a:t>7. We will be arriving on Monday morning – at least, I think so.</a:t>
            </a:r>
            <a:br>
              <a:rPr lang="en-IN" sz="2600" dirty="0"/>
            </a:br>
            <a:r>
              <a:rPr lang="en-IN" sz="2600" dirty="0"/>
              <a:t>8. A textbook can be a ‘wall’ between teacher and class.</a:t>
            </a:r>
            <a:br>
              <a:rPr lang="en-IN" sz="2600" dirty="0"/>
            </a:br>
            <a:r>
              <a:rPr lang="en-IN" sz="2600" dirty="0"/>
              <a:t>9. The girl’s father sat in a corner.</a:t>
            </a:r>
            <a:br>
              <a:rPr lang="en-IN" sz="2600" dirty="0"/>
            </a:br>
            <a:r>
              <a:rPr lang="en-IN" sz="2600" dirty="0"/>
              <a:t>10. In the words of Murphy’s Law: ‘Anything that can go wrong will go wrong.’</a:t>
            </a:r>
          </a:p>
        </p:txBody>
      </p:sp>
    </p:spTree>
    <p:extLst>
      <p:ext uri="{BB962C8B-B14F-4D97-AF65-F5344CB8AC3E}">
        <p14:creationId xmlns:p14="http://schemas.microsoft.com/office/powerpoint/2010/main" val="470381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474345"/>
            <a:ext cx="8064896" cy="5524589"/>
          </a:xfrm>
          <a:prstGeom prst="rect">
            <a:avLst/>
          </a:prstGeom>
        </p:spPr>
        <p:txBody>
          <a:bodyPr wrap="square">
            <a:spAutoFit/>
          </a:bodyPr>
          <a:lstStyle/>
          <a:p>
            <a:pPr algn="ctr"/>
            <a:r>
              <a:rPr lang="en-IN" sz="2800" b="1" dirty="0"/>
              <a:t>CONJUNCTION OR CONNECTIVES</a:t>
            </a:r>
          </a:p>
          <a:p>
            <a:pPr marL="342900" indent="-342900" algn="just">
              <a:buFont typeface="Arial" pitchFamily="34" charset="0"/>
              <a:buChar char="•"/>
            </a:pPr>
            <a:r>
              <a:rPr lang="en-IN" sz="2500" dirty="0"/>
              <a:t>The Common Core State Standards (CCSS) require students to use language </a:t>
            </a:r>
            <a:r>
              <a:rPr lang="en-IN" sz="2500" b="1" dirty="0"/>
              <a:t>cohesively and to be able to develop different methods of linking paragraphs </a:t>
            </a:r>
            <a:r>
              <a:rPr lang="en-IN" sz="2500" dirty="0"/>
              <a:t>in oral and written language.</a:t>
            </a:r>
          </a:p>
          <a:p>
            <a:pPr marL="342900" indent="-342900" algn="just">
              <a:buFont typeface="Arial" pitchFamily="34" charset="0"/>
              <a:buChar char="•"/>
            </a:pPr>
            <a:r>
              <a:rPr lang="en-IN" sz="2500" dirty="0"/>
              <a:t>To do so, it is imperative students learn appropriate use of</a:t>
            </a:r>
          </a:p>
          <a:p>
            <a:pPr algn="just"/>
            <a:r>
              <a:rPr lang="en-IN" sz="2500" dirty="0"/>
              <a:t>conjunctions and connectives since both have similar </a:t>
            </a:r>
            <a:r>
              <a:rPr lang="en-IN" sz="2500" b="1" dirty="0"/>
              <a:t>grammar functions.</a:t>
            </a:r>
          </a:p>
          <a:p>
            <a:pPr marL="342900" indent="-342900" algn="just">
              <a:buFont typeface="Arial" pitchFamily="34" charset="0"/>
              <a:buChar char="•"/>
            </a:pPr>
            <a:r>
              <a:rPr lang="en-IN" sz="2500" dirty="0"/>
              <a:t>A conjunction normally connects two sentences, while connectives are used as </a:t>
            </a:r>
            <a:r>
              <a:rPr lang="en-IN" sz="2500" b="1" dirty="0"/>
              <a:t>connecting words </a:t>
            </a:r>
            <a:r>
              <a:rPr lang="en-IN" sz="2500" dirty="0"/>
              <a:t>within a sentence.</a:t>
            </a:r>
          </a:p>
          <a:p>
            <a:pPr marL="342900" indent="-342900" algn="just">
              <a:buFont typeface="Arial" pitchFamily="34" charset="0"/>
              <a:buChar char="•"/>
            </a:pPr>
            <a:r>
              <a:rPr lang="en-IN" sz="2500" dirty="0"/>
              <a:t>They are generally used to </a:t>
            </a:r>
            <a:r>
              <a:rPr lang="en-IN" sz="2500" b="1" dirty="0"/>
              <a:t>indicate different purposes, such as addition, sequence, consequence and/or contrast</a:t>
            </a:r>
            <a:r>
              <a:rPr lang="en-IN" sz="2500" dirty="0"/>
              <a:t>. They are also used to indicate reason and time.</a:t>
            </a:r>
          </a:p>
        </p:txBody>
      </p:sp>
    </p:spTree>
    <p:extLst>
      <p:ext uri="{BB962C8B-B14F-4D97-AF65-F5344CB8AC3E}">
        <p14:creationId xmlns:p14="http://schemas.microsoft.com/office/powerpoint/2010/main" val="1618063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7992888" cy="4800600"/>
          </a:xfrm>
        </p:spPr>
        <p:txBody>
          <a:bodyPr>
            <a:noAutofit/>
          </a:bodyPr>
          <a:lstStyle/>
          <a:p>
            <a:pPr marL="114300" indent="0" algn="ctr">
              <a:buNone/>
            </a:pPr>
            <a:r>
              <a:rPr lang="en-IN" sz="3600" b="1" dirty="0"/>
              <a:t>USE OF CONNECTIVES</a:t>
            </a:r>
          </a:p>
          <a:p>
            <a:pPr algn="just"/>
            <a:r>
              <a:rPr lang="en-IN" sz="3600" dirty="0"/>
              <a:t>Connectives can be one word or a phrase.</a:t>
            </a:r>
          </a:p>
          <a:p>
            <a:pPr algn="just"/>
            <a:r>
              <a:rPr lang="en-IN" sz="3600" dirty="0"/>
              <a:t>The purpose of the words or ideas to be connected will determine the type of connective used.</a:t>
            </a:r>
          </a:p>
          <a:p>
            <a:pPr algn="just"/>
            <a:r>
              <a:rPr lang="en-IN" sz="3600" dirty="0"/>
              <a:t>Connectives can be also used as starters of a paragraph or clause, whereas conjunctions generally cannot.</a:t>
            </a:r>
          </a:p>
        </p:txBody>
      </p:sp>
    </p:spTree>
    <p:extLst>
      <p:ext uri="{BB962C8B-B14F-4D97-AF65-F5344CB8AC3E}">
        <p14:creationId xmlns:p14="http://schemas.microsoft.com/office/powerpoint/2010/main" val="2804173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t>BASIC RULES FOR USING CONNECTIVES</a:t>
            </a:r>
            <a:endParaRPr lang="en-IN" sz="3200" dirty="0"/>
          </a:p>
        </p:txBody>
      </p:sp>
      <p:sp>
        <p:nvSpPr>
          <p:cNvPr id="3" name="Content Placeholder 2"/>
          <p:cNvSpPr>
            <a:spLocks noGrp="1"/>
          </p:cNvSpPr>
          <p:nvPr>
            <p:ph idx="1"/>
          </p:nvPr>
        </p:nvSpPr>
        <p:spPr>
          <a:xfrm>
            <a:off x="179512" y="1600200"/>
            <a:ext cx="8208912" cy="4800600"/>
          </a:xfrm>
        </p:spPr>
        <p:txBody>
          <a:bodyPr>
            <a:noAutofit/>
          </a:bodyPr>
          <a:lstStyle/>
          <a:p>
            <a:r>
              <a:rPr lang="en-IN" sz="3600" dirty="0"/>
              <a:t>The different types of connectives are not interchangeable.</a:t>
            </a:r>
          </a:p>
          <a:p>
            <a:r>
              <a:rPr lang="en-IN" sz="3600" dirty="0"/>
              <a:t>The sentences/ideas being connected must be related.</a:t>
            </a:r>
          </a:p>
          <a:p>
            <a:r>
              <a:rPr lang="en-IN" sz="3600" dirty="0"/>
              <a:t>Connectives are usually used only once in a sentence.</a:t>
            </a:r>
          </a:p>
        </p:txBody>
      </p:sp>
    </p:spTree>
    <p:extLst>
      <p:ext uri="{BB962C8B-B14F-4D97-AF65-F5344CB8AC3E}">
        <p14:creationId xmlns:p14="http://schemas.microsoft.com/office/powerpoint/2010/main" val="3103258782"/>
      </p:ext>
    </p:extLst>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pic>
        <p:nvPicPr>
          <p:cNvPr id="4" name="Object 3"/>
          <p:cNvPicPr>
            <a:picLocks noChangeAspect="1"/>
          </p:cNvPicPr>
          <p:nvPr/>
        </p:nvPicPr>
        <p:blipFill>
          <a:blip r:embed="rId3"/>
          <a:srcRect/>
          <a:stretch>
            <a:fillRect/>
          </a:stretch>
        </p:blipFill>
        <p:spPr bwMode="auto">
          <a:xfrm>
            <a:off x="3524" y="0"/>
            <a:ext cx="9032972" cy="6858000"/>
          </a:xfrm>
          <a:prstGeom prst="rect"/>
          <a:noFill/>
        </p:spPr>
      </p:pic>
    </p:spTree>
    <p:extLst>
      <p:ext uri="{BB962C8B-B14F-4D97-AF65-F5344CB8AC3E}">
        <p14:creationId xmlns:p14="http://schemas.microsoft.com/office/powerpoint/2010/main" val="3996852936"/>
      </p:ext>
    </p:extLst>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Object 3"/>
          <p:cNvPicPr>
            <a:picLocks noChangeAspect="1"/>
          </p:cNvPicPr>
          <p:nvPr/>
        </p:nvPicPr>
        <p:blipFill>
          <a:blip r:embed="rId3"/>
          <a:srcRect/>
          <a:stretch>
            <a:fillRect/>
          </a:stretch>
        </p:blipFill>
        <p:spPr bwMode="auto">
          <a:xfrm>
            <a:off x="0" y="44624"/>
            <a:ext cx="9144000" cy="6813376"/>
          </a:xfrm>
          <a:prstGeom prst="rect"/>
          <a:noFill/>
        </p:spPr>
      </p:pic>
    </p:spTree>
    <p:extLst>
      <p:ext uri="{BB962C8B-B14F-4D97-AF65-F5344CB8AC3E}">
        <p14:creationId xmlns:p14="http://schemas.microsoft.com/office/powerpoint/2010/main" val="774980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352928" cy="6192688"/>
          </a:xfrm>
        </p:spPr>
        <p:txBody>
          <a:bodyPr>
            <a:noAutofit/>
          </a:bodyPr>
          <a:lstStyle/>
          <a:p>
            <a:pPr marL="114300" indent="0" algn="ctr">
              <a:buNone/>
            </a:pPr>
            <a:r>
              <a:rPr lang="en-IN" b="1" dirty="0"/>
              <a:t>Activity #1</a:t>
            </a:r>
          </a:p>
          <a:p>
            <a:pPr marL="114300" indent="0">
              <a:buNone/>
            </a:pPr>
            <a:r>
              <a:rPr lang="en-IN" sz="2400" b="1" dirty="0"/>
              <a:t>Complete the blanks with the appropriate connective from the list at the bottom:</a:t>
            </a:r>
          </a:p>
          <a:p>
            <a:pPr marL="114300" indent="0" algn="just">
              <a:buNone/>
            </a:pPr>
            <a:r>
              <a:rPr lang="en-IN" sz="2400" dirty="0"/>
              <a:t>1. I put a note beside his cereal bowl; ________, he would not</a:t>
            </a:r>
          </a:p>
          <a:p>
            <a:pPr marL="114300" indent="0" algn="just">
              <a:buNone/>
            </a:pPr>
            <a:r>
              <a:rPr lang="en-IN" sz="2400" dirty="0"/>
              <a:t>notice it.</a:t>
            </a:r>
          </a:p>
          <a:p>
            <a:pPr marL="114300" indent="0" algn="just">
              <a:buNone/>
            </a:pPr>
            <a:r>
              <a:rPr lang="en-IN" sz="2400" dirty="0"/>
              <a:t>2. She married him _________ he was extremely rich.</a:t>
            </a:r>
          </a:p>
          <a:p>
            <a:pPr marL="114300" indent="0" algn="just">
              <a:buNone/>
            </a:pPr>
            <a:r>
              <a:rPr lang="en-IN" sz="2400" dirty="0"/>
              <a:t>3. You should study more, _________ you might fail your exams</a:t>
            </a:r>
            <a:r>
              <a:rPr lang="en-IN" sz="2400" b="1" dirty="0"/>
              <a:t>.</a:t>
            </a:r>
          </a:p>
          <a:p>
            <a:pPr marL="114300" indent="0" algn="just">
              <a:buNone/>
            </a:pPr>
            <a:r>
              <a:rPr lang="en-IN" sz="2400" dirty="0"/>
              <a:t>4. Sarah was not smiling. _____________, Sarah was already</a:t>
            </a:r>
          </a:p>
          <a:p>
            <a:pPr marL="114300" indent="0" algn="just">
              <a:buNone/>
            </a:pPr>
            <a:r>
              <a:rPr lang="en-IN" sz="2400" dirty="0"/>
              <a:t>lonely.</a:t>
            </a:r>
          </a:p>
          <a:p>
            <a:pPr marL="114300" indent="0" algn="just">
              <a:buNone/>
            </a:pPr>
            <a:r>
              <a:rPr lang="en-IN" sz="2400" dirty="0"/>
              <a:t>5. I will go for a walk if the weather is nice; ________, you can</a:t>
            </a:r>
          </a:p>
          <a:p>
            <a:pPr marL="114300" indent="0" algn="just">
              <a:buNone/>
            </a:pPr>
            <a:r>
              <a:rPr lang="en-IN" sz="2400" dirty="0"/>
              <a:t>ride your bike.</a:t>
            </a:r>
          </a:p>
          <a:p>
            <a:pPr marL="114300" indent="0" algn="just">
              <a:buNone/>
            </a:pPr>
            <a:r>
              <a:rPr lang="en-IN" sz="2400" i="1" dirty="0"/>
              <a:t>(since, because, furthermore, otherwise, likewise)</a:t>
            </a:r>
          </a:p>
          <a:p>
            <a:pPr marL="114300" indent="0">
              <a:buNone/>
            </a:pPr>
            <a:endParaRPr lang="en-IN" b="1" dirty="0"/>
          </a:p>
          <a:p>
            <a:pPr marL="114300" indent="0">
              <a:buNone/>
            </a:pPr>
            <a:endParaRPr lang="en-IN" i="1" dirty="0"/>
          </a:p>
          <a:p>
            <a:endParaRPr lang="en-IN" dirty="0"/>
          </a:p>
        </p:txBody>
      </p:sp>
    </p:spTree>
    <p:extLst>
      <p:ext uri="{BB962C8B-B14F-4D97-AF65-F5344CB8AC3E}">
        <p14:creationId xmlns:p14="http://schemas.microsoft.com/office/powerpoint/2010/main" val="2252337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692696"/>
            <a:ext cx="7704856" cy="5078313"/>
          </a:xfrm>
          <a:prstGeom prst="rect">
            <a:avLst/>
          </a:prstGeom>
        </p:spPr>
        <p:txBody>
          <a:bodyPr wrap="square">
            <a:spAutoFit/>
          </a:bodyPr>
          <a:lstStyle/>
          <a:p>
            <a:pPr marL="114300" indent="0">
              <a:buNone/>
            </a:pPr>
            <a:r>
              <a:rPr lang="en-IN" sz="5400" b="1" dirty="0"/>
              <a:t>Answers: </a:t>
            </a:r>
          </a:p>
          <a:p>
            <a:pPr marL="628650" indent="-514350">
              <a:buAutoNum type="arabicPeriod"/>
            </a:pPr>
            <a:r>
              <a:rPr lang="en-IN" sz="5400" dirty="0"/>
              <a:t>Since   </a:t>
            </a:r>
          </a:p>
          <a:p>
            <a:pPr marL="628650" indent="-514350">
              <a:buAutoNum type="arabicPeriod"/>
            </a:pPr>
            <a:r>
              <a:rPr lang="en-IN" sz="5400" dirty="0"/>
              <a:t>Because </a:t>
            </a:r>
          </a:p>
          <a:p>
            <a:pPr marL="114300"/>
            <a:r>
              <a:rPr lang="en-IN" sz="5400" dirty="0"/>
              <a:t>3.Otherwise </a:t>
            </a:r>
          </a:p>
          <a:p>
            <a:pPr marL="114300"/>
            <a:r>
              <a:rPr lang="en-IN" sz="5400" dirty="0"/>
              <a:t>4.Furthermore </a:t>
            </a:r>
          </a:p>
          <a:p>
            <a:pPr marL="114300"/>
            <a:r>
              <a:rPr lang="en-IN" sz="5400" dirty="0"/>
              <a:t>5.Likewise</a:t>
            </a:r>
          </a:p>
        </p:txBody>
      </p:sp>
    </p:spTree>
    <p:extLst>
      <p:ext uri="{BB962C8B-B14F-4D97-AF65-F5344CB8AC3E}">
        <p14:creationId xmlns:p14="http://schemas.microsoft.com/office/powerpoint/2010/main" val="428585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0" y="-27384"/>
            <a:ext cx="8540809"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188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068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571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26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734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852936"/>
            <a:ext cx="7620000" cy="1143000"/>
          </a:xfrm>
        </p:spPr>
        <p:txBody>
          <a:bodyPr/>
          <a:lstStyle/>
          <a:p>
            <a:pPr marL="457200" lvl="0" indent="-457200" eaLnBrk="0" fontAlgn="base" hangingPunct="0">
              <a:spcAft>
                <a:spcPct val="0"/>
              </a:spcAft>
              <a:tabLst>
                <a:tab pos="344488" algn="l"/>
              </a:tabLst>
            </a:pPr>
            <a:r>
              <a:rPr lang="en-US" sz="6600" dirty="0">
                <a:solidFill>
                  <a:schemeClr val="tx1"/>
                </a:solidFill>
                <a:latin typeface="+mn-lt"/>
                <a:ea typeface="Verdana" pitchFamily="34" charset="0"/>
                <a:cs typeface="Arial" pitchFamily="34" charset="0"/>
              </a:rPr>
              <a:t>Precise/</a:t>
            </a:r>
            <a:r>
              <a:rPr lang="en-IN" sz="6600" dirty="0">
                <a:solidFill>
                  <a:schemeClr val="tx1"/>
                </a:solidFill>
                <a:latin typeface="+mn-lt"/>
              </a:rPr>
              <a:t> Précis</a:t>
            </a:r>
            <a:r>
              <a:rPr lang="en-US" sz="6600" dirty="0">
                <a:solidFill>
                  <a:schemeClr val="tx1"/>
                </a:solidFill>
                <a:latin typeface="+mn-lt"/>
                <a:ea typeface="Verdana" pitchFamily="34" charset="0"/>
                <a:cs typeface="Arial" pitchFamily="34" charset="0"/>
              </a:rPr>
              <a:t> writing</a:t>
            </a:r>
            <a:br>
              <a:rPr lang="en-US" sz="7200" dirty="0">
                <a:solidFill>
                  <a:srgbClr val="0E101A"/>
                </a:solidFill>
                <a:latin typeface="Arial" pitchFamily="34" charset="0"/>
                <a:ea typeface="Verdana" pitchFamily="34" charset="0"/>
                <a:cs typeface="Arial" pitchFamily="34" charset="0"/>
              </a:rPr>
            </a:br>
            <a:endParaRPr lang="en-IN" sz="6600" dirty="0"/>
          </a:p>
        </p:txBody>
      </p:sp>
    </p:spTree>
    <p:extLst>
      <p:ext uri="{BB962C8B-B14F-4D97-AF65-F5344CB8AC3E}">
        <p14:creationId xmlns:p14="http://schemas.microsoft.com/office/powerpoint/2010/main" val="719441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1800" y="335687"/>
            <a:ext cx="2998321" cy="584775"/>
          </a:xfrm>
          <a:prstGeom prst="rect">
            <a:avLst/>
          </a:prstGeom>
        </p:spPr>
        <p:txBody>
          <a:bodyPr wrap="none">
            <a:spAutoFit/>
          </a:bodyPr>
          <a:lstStyle/>
          <a:p>
            <a:r>
              <a:rPr lang="en-IN" sz="3200" b="1" dirty="0"/>
              <a:t>PRÉCIS WRITING</a:t>
            </a:r>
          </a:p>
        </p:txBody>
      </p:sp>
      <p:sp>
        <p:nvSpPr>
          <p:cNvPr id="5" name="Rectangle 4"/>
          <p:cNvSpPr/>
          <p:nvPr/>
        </p:nvSpPr>
        <p:spPr>
          <a:xfrm>
            <a:off x="107504" y="1124744"/>
            <a:ext cx="8136904" cy="5632311"/>
          </a:xfrm>
          <a:prstGeom prst="rect">
            <a:avLst/>
          </a:prstGeom>
        </p:spPr>
        <p:txBody>
          <a:bodyPr wrap="square">
            <a:spAutoFit/>
          </a:bodyPr>
          <a:lstStyle/>
          <a:p>
            <a:pPr>
              <a:lnSpc>
                <a:spcPct val="150000"/>
              </a:lnSpc>
            </a:pPr>
            <a:r>
              <a:rPr lang="en-IN" sz="2400" b="1" dirty="0"/>
              <a:t>Why do we need ‘Précis Writing’?</a:t>
            </a:r>
            <a:endParaRPr lang="en-IN" sz="2400" dirty="0"/>
          </a:p>
          <a:p>
            <a:pPr marL="285750" indent="-285750" algn="just">
              <a:lnSpc>
                <a:spcPct val="150000"/>
              </a:lnSpc>
              <a:buFont typeface="Arial" pitchFamily="34" charset="0"/>
              <a:buChar char="•"/>
            </a:pPr>
            <a:r>
              <a:rPr lang="en-IN" sz="2400" dirty="0"/>
              <a:t>Academic writing as different from </a:t>
            </a:r>
            <a:r>
              <a:rPr lang="en-IN" sz="2400" b="1" dirty="0"/>
              <a:t>creative writing</a:t>
            </a:r>
            <a:r>
              <a:rPr lang="en-IN" sz="2400" dirty="0"/>
              <a:t>, demands </a:t>
            </a:r>
            <a:r>
              <a:rPr lang="en-IN" sz="2400" b="1" dirty="0"/>
              <a:t>specific writing skills</a:t>
            </a:r>
            <a:r>
              <a:rPr lang="en-IN" sz="2400" dirty="0"/>
              <a:t>. Of course, it is understood that writing skills do not exist independently of reading skills. Précis writing hones both </a:t>
            </a:r>
            <a:r>
              <a:rPr lang="en-IN" sz="2400" b="1" dirty="0"/>
              <a:t>academic reading and writing skills. </a:t>
            </a:r>
          </a:p>
          <a:p>
            <a:pPr marL="285750" indent="-285750" algn="just">
              <a:lnSpc>
                <a:spcPct val="150000"/>
              </a:lnSpc>
              <a:buFont typeface="Arial" pitchFamily="34" charset="0"/>
              <a:buChar char="•"/>
            </a:pPr>
            <a:r>
              <a:rPr lang="en-IN" sz="2400" dirty="0"/>
              <a:t>Précis writing demands </a:t>
            </a:r>
            <a:r>
              <a:rPr lang="en-IN" sz="2400" b="1" dirty="0"/>
              <a:t>careful reading, critical thinking, recognizing repetition, and editing. </a:t>
            </a:r>
          </a:p>
          <a:p>
            <a:pPr marL="285750" indent="-285750" algn="just">
              <a:lnSpc>
                <a:spcPct val="150000"/>
              </a:lnSpc>
              <a:buFont typeface="Arial" pitchFamily="34" charset="0"/>
              <a:buChar char="•"/>
            </a:pPr>
            <a:r>
              <a:rPr lang="en-IN" sz="2400" dirty="0"/>
              <a:t>Writing précis of a given passage demands that the reader follow important steps before writing. It is an exacting exercise.</a:t>
            </a:r>
          </a:p>
        </p:txBody>
      </p:sp>
    </p:spTree>
    <p:extLst>
      <p:ext uri="{BB962C8B-B14F-4D97-AF65-F5344CB8AC3E}">
        <p14:creationId xmlns:p14="http://schemas.microsoft.com/office/powerpoint/2010/main" val="2992679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005"/>
            <a:ext cx="8532440" cy="6340197"/>
          </a:xfrm>
          <a:prstGeom prst="rect">
            <a:avLst/>
          </a:prstGeom>
        </p:spPr>
        <p:txBody>
          <a:bodyPr wrap="square">
            <a:spAutoFit/>
          </a:bodyPr>
          <a:lstStyle/>
          <a:p>
            <a:pPr algn="ctr"/>
            <a:r>
              <a:rPr lang="en-IN" sz="2800" b="1" dirty="0"/>
              <a:t>A Note on Précis Writing</a:t>
            </a:r>
          </a:p>
          <a:p>
            <a:pPr algn="just"/>
            <a:r>
              <a:rPr lang="en-IN" sz="2700" dirty="0"/>
              <a:t>Précis is a </a:t>
            </a:r>
            <a:r>
              <a:rPr lang="en-IN" sz="2700" b="1" dirty="0"/>
              <a:t>French</a:t>
            </a:r>
            <a:r>
              <a:rPr lang="en-IN" sz="2700" dirty="0"/>
              <a:t> word that means </a:t>
            </a:r>
            <a:r>
              <a:rPr lang="en-IN" sz="2700" b="1" dirty="0"/>
              <a:t>‘Precise’. </a:t>
            </a:r>
            <a:r>
              <a:rPr lang="en-IN" sz="2700" dirty="0"/>
              <a:t>The shortening of a longer text in one’s own words is known as Précis Writing. Précis is an accurate and </a:t>
            </a:r>
            <a:r>
              <a:rPr lang="en-IN" sz="2700" b="1" dirty="0"/>
              <a:t>concise description of the main idea of the text,</a:t>
            </a:r>
            <a:r>
              <a:rPr lang="en-IN" sz="2700" dirty="0"/>
              <a:t> </a:t>
            </a:r>
            <a:r>
              <a:rPr lang="en-IN" sz="2700" b="1" dirty="0"/>
              <a:t>to be written without changing the meaning of the text</a:t>
            </a:r>
            <a:r>
              <a:rPr lang="en-IN" sz="2700" dirty="0"/>
              <a:t>. In fact, it is an exact reproduction of the logic, organization, and emphasis of the original text. </a:t>
            </a:r>
          </a:p>
          <a:p>
            <a:pPr algn="just"/>
            <a:r>
              <a:rPr lang="en-IN" sz="2700" dirty="0"/>
              <a:t>It is a very useful exercise as it:</a:t>
            </a:r>
          </a:p>
          <a:p>
            <a:pPr marL="342900" lvl="0" indent="-342900" algn="just">
              <a:buFont typeface="Arial" pitchFamily="34" charset="0"/>
              <a:buChar char="•"/>
            </a:pPr>
            <a:r>
              <a:rPr lang="en-IN" sz="2700" dirty="0"/>
              <a:t>Inculcates careful reading habits.</a:t>
            </a:r>
          </a:p>
          <a:p>
            <a:pPr marL="342900" lvl="0" indent="-342900" algn="just">
              <a:buFont typeface="Arial" pitchFamily="34" charset="0"/>
              <a:buChar char="•"/>
            </a:pPr>
            <a:r>
              <a:rPr lang="en-IN" sz="2700" dirty="0"/>
              <a:t>Develops our capacity to discriminate between the essential and the non-essential.</a:t>
            </a:r>
          </a:p>
          <a:p>
            <a:pPr marL="342900" lvl="0" indent="-342900" algn="just">
              <a:buFont typeface="Arial" pitchFamily="34" charset="0"/>
              <a:buChar char="•"/>
            </a:pPr>
            <a:r>
              <a:rPr lang="en-IN" sz="2700" dirty="0"/>
              <a:t>Insists on an economy of words.</a:t>
            </a:r>
          </a:p>
          <a:p>
            <a:pPr marL="342900" lvl="0" indent="-342900" algn="just">
              <a:buFont typeface="Arial" pitchFamily="34" charset="0"/>
              <a:buChar char="•"/>
            </a:pPr>
            <a:r>
              <a:rPr lang="en-IN" sz="2700" dirty="0"/>
              <a:t>Teaches one to choose words carefully.</a:t>
            </a:r>
          </a:p>
          <a:p>
            <a:pPr marL="342900" lvl="0" indent="-342900" algn="just">
              <a:buFont typeface="Arial" pitchFamily="34" charset="0"/>
              <a:buChar char="•"/>
            </a:pPr>
            <a:r>
              <a:rPr lang="en-IN" sz="2700" dirty="0"/>
              <a:t>Helps to construct sentences in a concise manner.</a:t>
            </a:r>
          </a:p>
          <a:p>
            <a:pPr marL="342900" indent="-342900" algn="just">
              <a:buFont typeface="Arial" pitchFamily="34" charset="0"/>
              <a:buChar char="•"/>
            </a:pPr>
            <a:r>
              <a:rPr lang="en-IN" sz="2700" dirty="0"/>
              <a:t>In short, it is a miniature version of the original passage.</a:t>
            </a:r>
          </a:p>
        </p:txBody>
      </p:sp>
    </p:spTree>
    <p:extLst>
      <p:ext uri="{BB962C8B-B14F-4D97-AF65-F5344CB8AC3E}">
        <p14:creationId xmlns:p14="http://schemas.microsoft.com/office/powerpoint/2010/main" val="2668199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16632"/>
            <a:ext cx="8208912" cy="6370975"/>
          </a:xfrm>
          <a:prstGeom prst="rect">
            <a:avLst/>
          </a:prstGeom>
        </p:spPr>
        <p:txBody>
          <a:bodyPr wrap="square">
            <a:spAutoFit/>
          </a:bodyPr>
          <a:lstStyle/>
          <a:p>
            <a:pPr algn="ctr"/>
            <a:r>
              <a:rPr lang="en-IN" sz="2800" b="1" dirty="0"/>
              <a:t>Difference between Précis and Summary</a:t>
            </a:r>
          </a:p>
          <a:p>
            <a:pPr algn="just"/>
            <a:r>
              <a:rPr lang="en-IN" sz="2400" dirty="0"/>
              <a:t> </a:t>
            </a:r>
          </a:p>
          <a:p>
            <a:pPr algn="just"/>
            <a:r>
              <a:rPr lang="en-IN" sz="2400" dirty="0"/>
              <a:t>Usually, ‘summarising’ is used synonymously with précis writing. There are differences between them. The differences are listed below:</a:t>
            </a:r>
          </a:p>
          <a:p>
            <a:pPr algn="just"/>
            <a:r>
              <a:rPr lang="en-IN" sz="2400" dirty="0"/>
              <a:t> </a:t>
            </a:r>
          </a:p>
          <a:p>
            <a:pPr algn="just"/>
            <a:r>
              <a:rPr lang="en-IN" sz="2400" dirty="0"/>
              <a:t>1. Précis is </a:t>
            </a:r>
            <a:r>
              <a:rPr lang="en-IN" sz="2400" b="1" dirty="0"/>
              <a:t>made from a report, article or a chapter</a:t>
            </a:r>
            <a:r>
              <a:rPr lang="en-IN" sz="2400" dirty="0"/>
              <a:t>; whereas summary is an </a:t>
            </a:r>
            <a:r>
              <a:rPr lang="en-IN" sz="2400" b="1" dirty="0"/>
              <a:t>outline of the longer writing such as a novel, a poem, a research thesis etc.</a:t>
            </a:r>
          </a:p>
          <a:p>
            <a:pPr algn="just"/>
            <a:r>
              <a:rPr lang="en-IN" sz="2400" dirty="0"/>
              <a:t> </a:t>
            </a:r>
          </a:p>
          <a:p>
            <a:pPr algn="just"/>
            <a:r>
              <a:rPr lang="en-IN" sz="2400" dirty="0"/>
              <a:t>2. Précis has to </a:t>
            </a:r>
            <a:r>
              <a:rPr lang="en-IN" sz="2400" b="1" dirty="0"/>
              <a:t>follow the order and proportion of the material in the original</a:t>
            </a:r>
            <a:r>
              <a:rPr lang="en-IN" sz="2400" dirty="0"/>
              <a:t>. In a summary, on the other hand, the </a:t>
            </a:r>
            <a:r>
              <a:rPr lang="en-IN" sz="2400" b="1" dirty="0"/>
              <a:t>writer is free to change the order and proportion if required.</a:t>
            </a:r>
          </a:p>
          <a:p>
            <a:pPr algn="just"/>
            <a:r>
              <a:rPr lang="en-IN" sz="2400" dirty="0"/>
              <a:t> </a:t>
            </a:r>
          </a:p>
          <a:p>
            <a:pPr algn="just"/>
            <a:r>
              <a:rPr lang="en-IN" sz="2400" dirty="0"/>
              <a:t>3. The most significant difference is that </a:t>
            </a:r>
            <a:r>
              <a:rPr lang="en-IN" sz="2400" b="1" dirty="0"/>
              <a:t>précis states the thoughts/idea of the original text</a:t>
            </a:r>
            <a:r>
              <a:rPr lang="en-IN" sz="2400" dirty="0"/>
              <a:t>; a summary could </a:t>
            </a:r>
            <a:r>
              <a:rPr lang="en-IN" sz="2400" b="1" dirty="0"/>
              <a:t>include analysis, interpretation and/or comment on it.</a:t>
            </a:r>
          </a:p>
        </p:txBody>
      </p:sp>
    </p:spTree>
    <p:extLst>
      <p:ext uri="{BB962C8B-B14F-4D97-AF65-F5344CB8AC3E}">
        <p14:creationId xmlns:p14="http://schemas.microsoft.com/office/powerpoint/2010/main" val="65727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152247"/>
            <a:ext cx="8424936" cy="6494085"/>
          </a:xfrm>
          <a:prstGeom prst="rect">
            <a:avLst/>
          </a:prstGeom>
        </p:spPr>
        <p:txBody>
          <a:bodyPr wrap="square">
            <a:spAutoFit/>
          </a:bodyPr>
          <a:lstStyle/>
          <a:p>
            <a:pPr algn="ctr"/>
            <a:r>
              <a:rPr lang="en-IN" sz="3200" b="1" dirty="0"/>
              <a:t>Steps to Write a Précis</a:t>
            </a:r>
          </a:p>
          <a:p>
            <a:pPr algn="just"/>
            <a:r>
              <a:rPr lang="en-IN" sz="2400" dirty="0"/>
              <a:t>1. Read the given text carefully and </a:t>
            </a:r>
            <a:r>
              <a:rPr lang="en-IN" sz="2400" b="1" dirty="0"/>
              <a:t>understand the main argument or idea</a:t>
            </a:r>
            <a:r>
              <a:rPr lang="en-IN" sz="2400" dirty="0"/>
              <a:t>. Identify the main idea of the text.</a:t>
            </a:r>
          </a:p>
          <a:p>
            <a:pPr algn="just"/>
            <a:r>
              <a:rPr lang="en-IN" sz="2400" dirty="0"/>
              <a:t>2. </a:t>
            </a:r>
            <a:r>
              <a:rPr lang="en-IN" sz="2400" b="1" dirty="0"/>
              <a:t>Differentiate the main idea </a:t>
            </a:r>
            <a:r>
              <a:rPr lang="en-IN" sz="2400" dirty="0"/>
              <a:t>from the subordinate idea; also, recognise which are the essential subordinate ideas that support the main idea.</a:t>
            </a:r>
          </a:p>
          <a:p>
            <a:pPr algn="just"/>
            <a:r>
              <a:rPr lang="en-IN" sz="2400" dirty="0"/>
              <a:t>3. From your careful reading of the text, </a:t>
            </a:r>
            <a:r>
              <a:rPr lang="en-IN" sz="2400" b="1" dirty="0"/>
              <a:t>provide a short, suitable title to the Précis.</a:t>
            </a:r>
          </a:p>
          <a:p>
            <a:pPr algn="just"/>
            <a:r>
              <a:rPr lang="en-IN" sz="2400" dirty="0"/>
              <a:t>4. First, </a:t>
            </a:r>
            <a:r>
              <a:rPr lang="en-IN" sz="2400" b="1" dirty="0"/>
              <a:t>make a rough draft of the text </a:t>
            </a:r>
            <a:r>
              <a:rPr lang="en-IN" sz="2400" dirty="0"/>
              <a:t>by removing repeated ideas, examples and non essential details. The draft has to be exactly </a:t>
            </a:r>
            <a:r>
              <a:rPr lang="en-IN" sz="2400" b="1" dirty="0"/>
              <a:t>one-third of the text.</a:t>
            </a:r>
          </a:p>
          <a:p>
            <a:pPr algn="just"/>
            <a:r>
              <a:rPr lang="en-IN" sz="2400" dirty="0"/>
              <a:t>5.</a:t>
            </a:r>
            <a:r>
              <a:rPr lang="en-IN" sz="2400" b="1" dirty="0"/>
              <a:t>Re-read the draft </a:t>
            </a:r>
            <a:r>
              <a:rPr lang="en-IN" sz="2400" dirty="0"/>
              <a:t>to ensure that the main point, supporting ideas and the argument is the same as the text. Also, check to ensure that the order of the original text is maintained. If required, </a:t>
            </a:r>
            <a:r>
              <a:rPr lang="en-IN" sz="2400" b="1" dirty="0"/>
              <a:t>edit the draft once again.</a:t>
            </a:r>
          </a:p>
          <a:p>
            <a:pPr algn="just"/>
            <a:r>
              <a:rPr lang="en-IN" sz="2400" dirty="0"/>
              <a:t>6. Now, make a second draft, ensuring that the order and the </a:t>
            </a:r>
            <a:r>
              <a:rPr lang="en-IN" sz="2400" b="1" dirty="0"/>
              <a:t>meaning of the text have not changed</a:t>
            </a:r>
            <a:r>
              <a:rPr lang="en-IN" sz="2400" dirty="0"/>
              <a:t>.</a:t>
            </a:r>
          </a:p>
        </p:txBody>
      </p:sp>
    </p:spTree>
    <p:extLst>
      <p:ext uri="{BB962C8B-B14F-4D97-AF65-F5344CB8AC3E}">
        <p14:creationId xmlns:p14="http://schemas.microsoft.com/office/powerpoint/2010/main" val="3919771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103" y="0"/>
            <a:ext cx="8208912" cy="6786473"/>
          </a:xfrm>
          <a:prstGeom prst="rect">
            <a:avLst/>
          </a:prstGeom>
        </p:spPr>
        <p:txBody>
          <a:bodyPr wrap="square">
            <a:spAutoFit/>
          </a:bodyPr>
          <a:lstStyle/>
          <a:p>
            <a:pPr algn="ctr"/>
            <a:r>
              <a:rPr lang="en-IN" b="1" dirty="0"/>
              <a:t>Passage</a:t>
            </a:r>
          </a:p>
          <a:p>
            <a:pPr algn="just"/>
            <a:r>
              <a:rPr lang="en-IN" dirty="0"/>
              <a:t> </a:t>
            </a:r>
          </a:p>
          <a:p>
            <a:pPr algn="just"/>
            <a:r>
              <a:rPr lang="en-IN" sz="1900" dirty="0"/>
              <a:t>There is an enemy beneath our feet - an enemy more deadly for his complete impartiality. He recognizes no national boundaries, no political parties. Everyone in the world is threatened by him. The enemy is the earth itself. When an earthquake strikes, the world trembles. The power of a quake is greater than anything man himself can produce. But today scientists are directing a great deal of their effort into finding some way of combating earthquakes, and it is possible that at some time in the near future mankind will have discovered a means of protecting itself from earthquakes. An earthquake strikes without warning. When it does, its power is immense. If it strikes a modern city, the damage it causes is as great as if it has struck a primitive village. Gas mains burst, explosions are caused and fires are started. Underground railways are wrecked. Buildings collapse, bridges fall, dams burst, gaping crevices appear in busy streets. If the quake strikes at sea, huge tidal waves sweep inland. If it strikes in mountain regions, avalanches roar down into the valley. Consider the terrifying statistics from the past 1755: Lisbon, capital of Portugal - the city destroyed entirely and 450 killed. 1970: Peru: 50,000 killed. In 1968 an earthquake struck Alaska. As this is a relatively unpopulated part, only a few people were killed. But it is likely that this was one of the most powerful quakes ever to have hit the world. Geologists estimate that during the tremors, the whole of the state moved over 80 feet farther west into the Pacific Ocean. Imagine the power of something that can move an entire subcontinent! </a:t>
            </a:r>
          </a:p>
        </p:txBody>
      </p:sp>
    </p:spTree>
    <p:extLst>
      <p:ext uri="{BB962C8B-B14F-4D97-AF65-F5344CB8AC3E}">
        <p14:creationId xmlns:p14="http://schemas.microsoft.com/office/powerpoint/2010/main" val="105327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4" y="0"/>
            <a:ext cx="856661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6747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92896"/>
            <a:ext cx="7620000" cy="1143000"/>
          </a:xfrm>
        </p:spPr>
        <p:txBody>
          <a:bodyPr/>
          <a:lstStyle/>
          <a:p>
            <a:pPr algn="ctr"/>
            <a:r>
              <a:rPr lang="en-US" sz="6600" dirty="0">
                <a:solidFill>
                  <a:srgbClr val="0E101A"/>
                </a:solidFill>
                <a:latin typeface="Arial" pitchFamily="34" charset="0"/>
                <a:ea typeface="Verdana" pitchFamily="34" charset="0"/>
                <a:cs typeface="Arial" pitchFamily="34" charset="0"/>
              </a:rPr>
              <a:t>Essay writing</a:t>
            </a:r>
            <a:endParaRPr lang="en-IN" sz="6600" dirty="0"/>
          </a:p>
        </p:txBody>
      </p:sp>
    </p:spTree>
    <p:extLst>
      <p:ext uri="{BB962C8B-B14F-4D97-AF65-F5344CB8AC3E}">
        <p14:creationId xmlns:p14="http://schemas.microsoft.com/office/powerpoint/2010/main" val="72862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graphicFrame>
        <p:nvGraphicFramePr>
          <p:cNvPr id="4" name="Content Placeholder 3"/>
          <p:cNvGraphicFramePr>
            <a:graphicFrameLocks/>
          </p:cNvGraphicFramePr>
          <p:nvPr>
            <p:extLst>
              <p:ext uri="{D42A27DB-BD31-4B8C-83A1-F6EECF244321}">
                <p14:modId xmlns:p14="http://schemas.microsoft.com/office/powerpoint/2010/main" val="1429892104"/>
              </p:ext>
            </p:extLst>
          </p:nvPr>
        </p:nvGraphicFramePr>
        <p:xfrm>
          <a:off x="-36512" y="908720"/>
          <a:ext cx="9180512" cy="5949188"/>
        </p:xfrm>
        <a:graphic>
          <a:graphicData uri="http://schemas.openxmlformats.org/drawingml/2006/table">
            <a:tbl>
              <a:tblPr firstRow="1" firstCol="1" bandRow="1">
                <a:tableStyleId>{5C22544A-7EE6-4342-B048-85BDC9FD1C3A}</a:tableStyleId>
              </a:tblPr>
              <a:tblGrid>
                <a:gridCol w="9180512">
                  <a:extLst>
                    <a:ext uri="{9D8B030D-6E8A-4147-A177-3AD203B41FA5}">
                      <a16:colId xmlns:a16="http://schemas.microsoft.com/office/drawing/2014/main" val="20000"/>
                    </a:ext>
                  </a:extLst>
                </a:gridCol>
              </a:tblGrid>
              <a:tr h="5904656">
                <a:tc>
                  <a:txBody>
                    <a:bodyPr/>
                    <a:lstStyle/>
                    <a:p>
                      <a:pPr algn="just">
                        <a:lnSpc>
                          <a:spcPct val="115000"/>
                        </a:lnSpc>
                        <a:spcAft>
                          <a:spcPts val="1000"/>
                        </a:spcAft>
                      </a:pPr>
                      <a:r>
                        <a:rPr lang="en-US" sz="1400" spc="200" dirty="0">
                          <a:effectLst/>
                          <a:latin typeface="Times New Roman" pitchFamily="18" charset="0"/>
                          <a:cs typeface="Times New Roman" pitchFamily="18" charset="0"/>
                        </a:rPr>
                        <a:t>Topic:__________________________________</a:t>
                      </a:r>
                      <a:endParaRPr lang="en-IN" sz="1400" dirty="0">
                        <a:effectLst/>
                        <a:latin typeface="Times New Roman" pitchFamily="18" charset="0"/>
                        <a:cs typeface="Times New Roman" pitchFamily="18" charset="0"/>
                      </a:endParaRPr>
                    </a:p>
                    <a:p>
                      <a:pPr marL="342900" lvl="0" indent="-342900" algn="just">
                        <a:lnSpc>
                          <a:spcPct val="115000"/>
                        </a:lnSpc>
                        <a:spcAft>
                          <a:spcPts val="1000"/>
                        </a:spcAft>
                        <a:buFont typeface="+mj-lt"/>
                        <a:buAutoNum type="arabicPeriod"/>
                      </a:pPr>
                      <a:r>
                        <a:rPr lang="en-US" sz="1400" u="none" strike="noStrike" spc="200" dirty="0">
                          <a:effectLst/>
                          <a:latin typeface="Times New Roman" pitchFamily="18" charset="0"/>
                          <a:cs typeface="Times New Roman" pitchFamily="18" charset="0"/>
                        </a:rPr>
                        <a:t>Introduction: Opening sentence about the topic should write.</a:t>
                      </a:r>
                      <a:endParaRPr lang="en-IN" sz="1400" u="none" strike="noStrike" dirty="0">
                        <a:effectLst/>
                        <a:latin typeface="Times New Roman" pitchFamily="18" charset="0"/>
                        <a:cs typeface="Times New Roman" pitchFamily="18" charset="0"/>
                      </a:endParaRPr>
                    </a:p>
                    <a:p>
                      <a:pPr algn="just">
                        <a:lnSpc>
                          <a:spcPct val="115000"/>
                        </a:lnSpc>
                        <a:spcAft>
                          <a:spcPts val="1000"/>
                        </a:spcAft>
                      </a:pPr>
                      <a:r>
                        <a:rPr lang="en-US" sz="1400" spc="200" dirty="0">
                          <a:effectLst/>
                          <a:latin typeface="Times New Roman" pitchFamily="18" charset="0"/>
                          <a:cs typeface="Times New Roman" pitchFamily="18" charset="0"/>
                        </a:rPr>
                        <a:t>-------------------------------------------------------------------</a:t>
                      </a:r>
                    </a:p>
                    <a:p>
                      <a:pPr marL="285750" indent="-285750" algn="just">
                        <a:lnSpc>
                          <a:spcPct val="115000"/>
                        </a:lnSpc>
                        <a:spcAft>
                          <a:spcPts val="1000"/>
                        </a:spcAft>
                        <a:buFont typeface="Arial" pitchFamily="34" charset="0"/>
                        <a:buChar char="•"/>
                      </a:pPr>
                      <a:r>
                        <a:rPr lang="en-US" sz="1400" u="none" strike="noStrike" spc="200" dirty="0">
                          <a:effectLst/>
                          <a:latin typeface="Times New Roman" pitchFamily="18" charset="0"/>
                          <a:cs typeface="Times New Roman" pitchFamily="18" charset="0"/>
                        </a:rPr>
                        <a:t>Meaning and definition:</a:t>
                      </a:r>
                      <a:endParaRPr lang="en-IN" sz="1400" u="none" strike="noStrike" dirty="0">
                        <a:effectLst/>
                        <a:latin typeface="Times New Roman" pitchFamily="18" charset="0"/>
                        <a:cs typeface="Times New Roman" pitchFamily="18" charset="0"/>
                      </a:endParaRPr>
                    </a:p>
                    <a:p>
                      <a:pPr marL="285750" indent="-285750" algn="just">
                        <a:lnSpc>
                          <a:spcPct val="115000"/>
                        </a:lnSpc>
                        <a:spcAft>
                          <a:spcPts val="1000"/>
                        </a:spcAft>
                        <a:buFont typeface="Arial" pitchFamily="34" charset="0"/>
                        <a:buChar char="•"/>
                      </a:pPr>
                      <a:r>
                        <a:rPr lang="en-US" sz="1400" spc="200" dirty="0">
                          <a:effectLst/>
                          <a:latin typeface="Times New Roman" pitchFamily="18" charset="0"/>
                          <a:cs typeface="Times New Roman" pitchFamily="18" charset="0"/>
                        </a:rPr>
                        <a:t>Write meaning and definition of the topic.----------------------------- ------------------------------------------------------------------------------------------------------</a:t>
                      </a:r>
                    </a:p>
                    <a:p>
                      <a:pPr algn="just">
                        <a:lnSpc>
                          <a:spcPct val="115000"/>
                        </a:lnSpc>
                        <a:spcAft>
                          <a:spcPts val="1000"/>
                        </a:spcAft>
                      </a:pPr>
                      <a:r>
                        <a:rPr lang="en-US" sz="1400" spc="200" dirty="0">
                          <a:effectLst/>
                          <a:latin typeface="Times New Roman" pitchFamily="18" charset="0"/>
                          <a:cs typeface="Times New Roman" pitchFamily="18" charset="0"/>
                        </a:rPr>
                        <a:t>3. Explanation: </a:t>
                      </a:r>
                      <a:endParaRPr lang="en-IN" sz="1400" dirty="0">
                        <a:effectLst/>
                        <a:latin typeface="Times New Roman" pitchFamily="18" charset="0"/>
                        <a:cs typeface="Times New Roman" pitchFamily="18" charset="0"/>
                      </a:endParaRPr>
                    </a:p>
                    <a:p>
                      <a:pPr marL="285750" indent="-285750" algn="just">
                        <a:lnSpc>
                          <a:spcPct val="115000"/>
                        </a:lnSpc>
                        <a:spcAft>
                          <a:spcPts val="1000"/>
                        </a:spcAft>
                        <a:buFont typeface="Arial" pitchFamily="34" charset="0"/>
                        <a:buChar char="•"/>
                      </a:pPr>
                      <a:r>
                        <a:rPr lang="en-US" sz="1400" dirty="0">
                          <a:effectLst/>
                          <a:latin typeface="Times New Roman" pitchFamily="18" charset="0"/>
                          <a:cs typeface="Times New Roman" pitchFamily="18" charset="0"/>
                        </a:rPr>
                        <a:t>Write the topic sentence, supporting sentences, and closing sentence.____________________</a:t>
                      </a:r>
                    </a:p>
                    <a:p>
                      <a:pPr marL="285750" indent="-285750" algn="just">
                        <a:lnSpc>
                          <a:spcPct val="115000"/>
                        </a:lnSpc>
                        <a:spcAft>
                          <a:spcPts val="1000"/>
                        </a:spcAft>
                        <a:buFont typeface="Arial" pitchFamily="34" charset="0"/>
                        <a:buChar char="•"/>
                      </a:pPr>
                      <a:r>
                        <a:rPr lang="en-US" sz="1400" dirty="0">
                          <a:effectLst/>
                          <a:latin typeface="Times New Roman" pitchFamily="18" charset="0"/>
                          <a:cs typeface="Times New Roman" pitchFamily="18" charset="0"/>
                        </a:rPr>
                        <a:t>Write clear and simple sentences to express your meaning.____________________________</a:t>
                      </a:r>
                    </a:p>
                    <a:p>
                      <a:pPr marL="285750" indent="-285750" algn="just">
                        <a:lnSpc>
                          <a:spcPct val="115000"/>
                        </a:lnSpc>
                        <a:spcAft>
                          <a:spcPts val="1000"/>
                        </a:spcAft>
                        <a:buFont typeface="Arial" pitchFamily="34" charset="0"/>
                        <a:buChar char="•"/>
                      </a:pPr>
                      <a:r>
                        <a:rPr lang="en-US" sz="1400" dirty="0">
                          <a:effectLst/>
                          <a:latin typeface="Times New Roman" pitchFamily="18" charset="0"/>
                          <a:cs typeface="Times New Roman" pitchFamily="18" charset="0"/>
                        </a:rPr>
                        <a:t>Focus on the main idea of your paragraph._________________________________________</a:t>
                      </a:r>
                    </a:p>
                    <a:p>
                      <a:pPr marL="285750" indent="-285750" algn="just">
                        <a:lnSpc>
                          <a:spcPct val="115000"/>
                        </a:lnSpc>
                        <a:spcAft>
                          <a:spcPts val="1000"/>
                        </a:spcAft>
                        <a:buFont typeface="Arial" pitchFamily="34" charset="0"/>
                        <a:buChar char="•"/>
                      </a:pPr>
                      <a:r>
                        <a:rPr lang="en-US" sz="1400" dirty="0">
                          <a:effectLst/>
                          <a:latin typeface="Times New Roman" pitchFamily="18" charset="0"/>
                          <a:cs typeface="Times New Roman" pitchFamily="18" charset="0"/>
                        </a:rPr>
                        <a:t>Use proverbs, motto, and statements pertaining to the topic.   -----</a:t>
                      </a:r>
                      <a:r>
                        <a:rPr lang="en-US" sz="1400" spc="200" dirty="0">
                          <a:effectLst/>
                          <a:latin typeface="Times New Roman" pitchFamily="18" charset="0"/>
                          <a:cs typeface="Times New Roman" pitchFamily="18" charset="0"/>
                        </a:rPr>
                        <a:t>-------------------------------------------------------------------------------------------------------------------------    </a:t>
                      </a:r>
                    </a:p>
                    <a:p>
                      <a:pPr algn="just">
                        <a:lnSpc>
                          <a:spcPct val="115000"/>
                        </a:lnSpc>
                        <a:spcAft>
                          <a:spcPts val="1000"/>
                        </a:spcAft>
                      </a:pPr>
                      <a:r>
                        <a:rPr lang="en-US" sz="1400" spc="200" dirty="0">
                          <a:effectLst/>
                          <a:latin typeface="Times New Roman" pitchFamily="18" charset="0"/>
                          <a:cs typeface="Times New Roman" pitchFamily="18" charset="0"/>
                        </a:rPr>
                        <a:t>4. Conclusion:</a:t>
                      </a:r>
                      <a:endParaRPr lang="en-IN" sz="1400" dirty="0">
                        <a:effectLst/>
                        <a:latin typeface="Times New Roman" pitchFamily="18" charset="0"/>
                        <a:cs typeface="Times New Roman" pitchFamily="18" charset="0"/>
                      </a:endParaRPr>
                    </a:p>
                    <a:p>
                      <a:pPr algn="just">
                        <a:lnSpc>
                          <a:spcPct val="115000"/>
                        </a:lnSpc>
                        <a:spcAft>
                          <a:spcPts val="1000"/>
                        </a:spcAft>
                      </a:pPr>
                      <a:r>
                        <a:rPr lang="en-US" sz="1400" spc="200" dirty="0">
                          <a:effectLst/>
                          <a:latin typeface="Times New Roman" pitchFamily="18" charset="0"/>
                          <a:cs typeface="Times New Roman" pitchFamily="18" charset="0"/>
                        </a:rPr>
                        <a:t> --------------------------------------------------------------</a:t>
                      </a:r>
                    </a:p>
                    <a:p>
                      <a:pPr algn="just">
                        <a:lnSpc>
                          <a:spcPct val="115000"/>
                        </a:lnSpc>
                        <a:spcAft>
                          <a:spcPts val="1000"/>
                        </a:spcAft>
                      </a:pPr>
                      <a:r>
                        <a:rPr lang="en-US" sz="1400" spc="200" dirty="0">
                          <a:effectLst/>
                          <a:latin typeface="Times New Roman" pitchFamily="18" charset="0"/>
                          <a:cs typeface="Times New Roman" pitchFamily="18" charset="0"/>
                        </a:rPr>
                        <a:t>1.Write your own opinion and criticize about the related topic.</a:t>
                      </a:r>
                      <a:endParaRPr lang="en-IN" sz="1400" dirty="0">
                        <a:effectLst/>
                        <a:latin typeface="Times New Roman" pitchFamily="18" charset="0"/>
                        <a:cs typeface="Times New Roman" pitchFamily="18" charset="0"/>
                      </a:endParaRPr>
                    </a:p>
                    <a:p>
                      <a:pPr marL="0" lvl="0" indent="0" algn="just">
                        <a:lnSpc>
                          <a:spcPct val="115000"/>
                        </a:lnSpc>
                        <a:spcAft>
                          <a:spcPts val="1000"/>
                        </a:spcAft>
                        <a:buFont typeface="+mj-lt"/>
                        <a:buNone/>
                      </a:pPr>
                      <a:r>
                        <a:rPr lang="en-US" sz="1400" u="none" strike="noStrike" spc="200" dirty="0">
                          <a:effectLst/>
                          <a:latin typeface="Times New Roman" pitchFamily="18" charset="0"/>
                          <a:cs typeface="Times New Roman" pitchFamily="18" charset="0"/>
                        </a:rPr>
                        <a:t>2. Write recommendations, suggestions, advise about the related topic.</a:t>
                      </a:r>
                      <a:endParaRPr lang="en-IN" sz="1400" u="none" strike="noStrike" dirty="0">
                        <a:effectLst/>
                        <a:latin typeface="Times New Roman" pitchFamily="18" charset="0"/>
                        <a:cs typeface="Times New Roman" pitchFamily="18" charset="0"/>
                      </a:endParaRPr>
                    </a:p>
                    <a:p>
                      <a:pPr algn="just">
                        <a:lnSpc>
                          <a:spcPct val="115000"/>
                        </a:lnSpc>
                        <a:spcAft>
                          <a:spcPts val="1000"/>
                        </a:spcAft>
                      </a:pPr>
                      <a:r>
                        <a:rPr lang="en-US" sz="1400" spc="200" dirty="0">
                          <a:effectLst/>
                          <a:latin typeface="Times New Roman" pitchFamily="18" charset="0"/>
                          <a:cs typeface="Times New Roman" pitchFamily="18" charset="0"/>
                        </a:rPr>
                        <a:t>-------------------------------------------------------------------</a:t>
                      </a:r>
                      <a:endParaRPr lang="en-IN" sz="1400" dirty="0">
                        <a:effectLst/>
                        <a:latin typeface="Times New Roman" pitchFamily="18" charset="0"/>
                        <a:ea typeface="Calibri"/>
                        <a:cs typeface="Times New Roman" pitchFamily="18" charset="0"/>
                      </a:endParaRPr>
                    </a:p>
                  </a:txBody>
                  <a:tcPr marL="36372" marR="36372" marT="0" marB="0"/>
                </a:tc>
                <a:extLst>
                  <a:ext uri="{0D108BD9-81ED-4DB2-BD59-A6C34878D82A}">
                    <a16:rowId xmlns:a16="http://schemas.microsoft.com/office/drawing/2014/main" val="10000"/>
                  </a:ext>
                </a:extLst>
              </a:tr>
            </a:tbl>
          </a:graphicData>
        </a:graphic>
      </p:graphicFrame>
      <p:sp>
        <p:nvSpPr>
          <p:cNvPr id="5" name="Rectangle 4"/>
          <p:cNvSpPr/>
          <p:nvPr/>
        </p:nvSpPr>
        <p:spPr>
          <a:xfrm>
            <a:off x="2226829" y="260648"/>
            <a:ext cx="3602268" cy="369332"/>
          </a:xfrm>
          <a:prstGeom prst="rect">
            <a:avLst/>
          </a:prstGeom>
        </p:spPr>
        <p:txBody>
          <a:bodyPr wrap="none">
            <a:spAutoFit/>
          </a:bodyPr>
          <a:lstStyle/>
          <a:p>
            <a:pPr lvl="0" algn="just" fontAlgn="base">
              <a:spcBef>
                <a:spcPct val="0"/>
              </a:spcBef>
              <a:spcAft>
                <a:spcPct val="0"/>
              </a:spcAft>
            </a:pPr>
            <a:r>
              <a:rPr lang="en-US" b="1" dirty="0">
                <a:solidFill>
                  <a:srgbClr val="0D0D0D"/>
                </a:solidFill>
                <a:latin typeface="Book Antiqua" pitchFamily="18" charset="0"/>
                <a:ea typeface="Calibri" pitchFamily="34" charset="0"/>
                <a:cs typeface="Times New Roman" pitchFamily="18" charset="0"/>
              </a:rPr>
              <a:t>FORMAT OF ESSAY WRITING</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61546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ARIS FOR WRITING LESSON 72: COMMONLY CONFUSED WORDS – Charis for Wri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HARIS FOR WRITING LESSON 72: COMMONLY CONFUSED WORDS – Charis for Writ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CHARIS FOR WRITING LESSON 72: COMMONLY CONFUSED WORDS – Charis for Writi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0" name="Picture 8" descr="CHARIS FOR WRITING LESSON 72: COMMONLY CONFUSED WORDS – Charis for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6"/>
            <a:ext cx="9144000" cy="685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60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glish Commonly Confused Words - English Grammar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 y="-459432"/>
            <a:ext cx="9138426" cy="770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38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6" y="21962"/>
            <a:ext cx="8444666" cy="5262979"/>
          </a:xfrm>
          <a:prstGeom prst="rect">
            <a:avLst/>
          </a:prstGeom>
        </p:spPr>
        <p:txBody>
          <a:bodyPr wrap="square">
            <a:spAutoFit/>
          </a:bodyPr>
          <a:lstStyle/>
          <a:p>
            <a:pPr algn="just"/>
            <a:r>
              <a:rPr lang="en-US" sz="2800" b="1" dirty="0"/>
              <a:t>Fill the blanks with appropriate words from the bracket.					                                                                            </a:t>
            </a:r>
            <a:endParaRPr lang="en-IN" sz="2800" dirty="0"/>
          </a:p>
          <a:p>
            <a:pPr algn="just"/>
            <a:r>
              <a:rPr lang="en-US" sz="2800" dirty="0"/>
              <a:t>1. Everyone hates being ___________, for his or her mistakes. (Censure/censor)</a:t>
            </a:r>
            <a:endParaRPr lang="en-IN" sz="2800" dirty="0"/>
          </a:p>
          <a:p>
            <a:pPr algn="just"/>
            <a:r>
              <a:rPr lang="en-US" sz="2800" dirty="0"/>
              <a:t>2. By helping anyone who has committed a crime, we are indirectly being an _________ to the crime. (Accessary/ accessory)</a:t>
            </a:r>
            <a:endParaRPr lang="en-IN" sz="2800" dirty="0"/>
          </a:p>
          <a:p>
            <a:pPr algn="just"/>
            <a:r>
              <a:rPr lang="en-US" sz="2800" dirty="0"/>
              <a:t>3. The sentence of death passed on the two murders wasn’t ___________ right, according to me. (Quiet, quite)</a:t>
            </a:r>
            <a:endParaRPr lang="en-IN" sz="2800" dirty="0"/>
          </a:p>
          <a:p>
            <a:pPr algn="just"/>
            <a:r>
              <a:rPr lang="en-US" sz="2800" dirty="0"/>
              <a:t>4. It is believed that the __________ of Nero was one of our ever increasing populations. (Reign, rein)</a:t>
            </a:r>
            <a:endParaRPr lang="en-IN" sz="2800" dirty="0"/>
          </a:p>
        </p:txBody>
      </p:sp>
    </p:spTree>
    <p:extLst>
      <p:ext uri="{BB962C8B-B14F-4D97-AF65-F5344CB8AC3E}">
        <p14:creationId xmlns:p14="http://schemas.microsoft.com/office/powerpoint/2010/main" val="1540939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3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 y="0"/>
            <a:ext cx="845794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57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8" y="-17710"/>
            <a:ext cx="8426724" cy="687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4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8" y="42697"/>
            <a:ext cx="8447674" cy="681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3546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18440</TotalTime>
  <Words>907</Words>
  <Application>Microsoft Office PowerPoint</Application>
  <PresentationFormat>On-screen Show (4:3)</PresentationFormat>
  <Paragraphs>106</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Adjacency</vt:lpstr>
      <vt:lpstr>PowerPoint Presentation</vt:lpstr>
      <vt:lpstr>Principles of Formal writing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proper Punctuation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RULES FOR USING CONNECTIVES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Precise/ Précis writing </vt:lpstr>
      <vt:lpstr>PowerPoint Presentation</vt:lpstr>
      <vt:lpstr>PowerPoint Presentation</vt:lpstr>
      <vt:lpstr>PowerPoint Presentation</vt:lpstr>
      <vt:lpstr>PowerPoint Presentation</vt:lpstr>
      <vt:lpstr>PowerPoint Presentation</vt:lpstr>
      <vt:lpstr>Essay writing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TENSES 1. PRESENT TENSE:</dc:title>
  <dc:creator>Windows User</dc:creator>
  <cp:lastModifiedBy>udayakumar HM</cp:lastModifiedBy>
  <cp:revision>403</cp:revision>
  <dcterms:created xsi:type="dcterms:W3CDTF">2020-04-13T07:15:54Z</dcterms:created>
  <dcterms:modified xsi:type="dcterms:W3CDTF">2023-06-29T05:41:43Z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11149552</vt:lpwstr>
  </property>
  <property fmtid="{D5CDD505-2E9C-101B-9397-08002B2CF9AE}" name="NXPowerLiteSettings" pid="3">
    <vt:lpwstr>F70005D002A000</vt:lpwstr>
  </property>
  <property fmtid="{D5CDD505-2E9C-101B-9397-08002B2CF9AE}" name="NXPowerLiteVersion" pid="4">
    <vt:lpwstr>D10.0.1</vt:lpwstr>
  </property>
</Properties>
</file>